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7" r:id="rId2"/>
  </p:sldMasterIdLst>
  <p:notesMasterIdLst>
    <p:notesMasterId r:id="rId24"/>
  </p:notesMasterIdLst>
  <p:sldIdLst>
    <p:sldId id="256" r:id="rId3"/>
    <p:sldId id="258" r:id="rId4"/>
    <p:sldId id="260" r:id="rId5"/>
    <p:sldId id="316" r:id="rId6"/>
    <p:sldId id="317" r:id="rId7"/>
    <p:sldId id="262" r:id="rId8"/>
    <p:sldId id="320" r:id="rId9"/>
    <p:sldId id="318" r:id="rId10"/>
    <p:sldId id="305" r:id="rId11"/>
    <p:sldId id="308" r:id="rId12"/>
    <p:sldId id="312" r:id="rId13"/>
    <p:sldId id="304" r:id="rId14"/>
    <p:sldId id="314" r:id="rId15"/>
    <p:sldId id="306" r:id="rId16"/>
    <p:sldId id="310" r:id="rId17"/>
    <p:sldId id="319" r:id="rId18"/>
    <p:sldId id="321" r:id="rId19"/>
    <p:sldId id="322" r:id="rId20"/>
    <p:sldId id="323" r:id="rId21"/>
    <p:sldId id="324" r:id="rId22"/>
    <p:sldId id="325" r:id="rId23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25"/>
      <p:bold r:id="rId26"/>
    </p:embeddedFont>
    <p:embeddedFont>
      <p:font typeface="Cambria Math" panose="02040503050406030204" pitchFamily="18" charset="0"/>
      <p:regular r:id="rId27"/>
    </p:embeddedFont>
    <p:embeddedFont>
      <p:font typeface="Montserrat" panose="020B0600000101010101" charset="0"/>
      <p:regular r:id="rId28"/>
      <p:bold r:id="rId29"/>
      <p:italic r:id="rId30"/>
      <p:boldItalic r:id="rId31"/>
    </p:embeddedFont>
    <p:embeddedFont>
      <p:font typeface="Fira Sans Extra Condensed Medium" panose="020B0600000101010101" charset="0"/>
      <p:regular r:id="rId32"/>
      <p:bold r:id="rId33"/>
      <p:italic r:id="rId34"/>
      <p:boldItalic r:id="rId35"/>
    </p:embeddedFont>
    <p:embeddedFont>
      <p:font typeface="나눔스퀘어_ac" panose="020B0600000101010101" pitchFamily="50" charset="-127"/>
      <p:regular r:id="rId36"/>
    </p:embeddedFont>
    <p:embeddedFont>
      <p:font typeface="나눔스퀘어 ExtraBold" panose="020B0600000101010101" pitchFamily="50" charset="-127"/>
      <p:bold r:id="rId37"/>
    </p:embeddedFont>
    <p:embeddedFont>
      <p:font typeface="맑은 고딕" panose="020B0503020000020004" pitchFamily="50" charset="-127"/>
      <p:regular r:id="rId25"/>
      <p:bold r:id="rId26"/>
    </p:embeddedFont>
    <p:embeddedFont>
      <p:font typeface="나눔스퀘어 Bold" panose="020B0600000101010101" pitchFamily="50" charset="-12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계정" initials="M계" lastIdx="1" clrIdx="0">
    <p:extLst>
      <p:ext uri="{19B8F6BF-5375-455C-9EA6-DF929625EA0E}">
        <p15:presenceInfo xmlns:p15="http://schemas.microsoft.com/office/powerpoint/2012/main" userId="64fa37290337d9b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8CFF"/>
    <a:srgbClr val="C00000"/>
    <a:srgbClr val="00A0EA"/>
    <a:srgbClr val="C5EDFF"/>
    <a:srgbClr val="6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2FC3F81-A05E-4C6C-82A8-8F35BC810176}">
  <a:tblStyle styleId="{72FC3F81-A05E-4C6C-82A8-8F35BC8101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 autoAdjust="0"/>
    <p:restoredTop sz="89259" autoAdjust="0"/>
  </p:normalViewPr>
  <p:slideViewPr>
    <p:cSldViewPr snapToGrid="0">
      <p:cViewPr varScale="1">
        <p:scale>
          <a:sx n="64" d="100"/>
          <a:sy n="64" d="100"/>
        </p:scale>
        <p:origin x="77" y="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commentAuthors" Target="commentAuthors.xml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1866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0306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8271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75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745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5805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12012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48869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97412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0208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a9469d1f4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a9469d1f4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a9fa94098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a9fa940987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639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https://www.todayenergy.kr/news/articleView.html?idxno=222474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222222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출처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: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에너지신문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(http://www.energy-news.co.kr)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i="0" dirty="0">
              <a:solidFill>
                <a:srgbClr val="222222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2022년에는 310기 2030년에는 660기까지 구축할 계획을 가지고 있음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266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0" i="0" dirty="0">
                <a:solidFill>
                  <a:srgbClr val="222222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출처 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: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에너지신문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(http://www.energy-news.co.kr)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8755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23083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85929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223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43858" y="1172225"/>
            <a:ext cx="677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3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43852" y="3261775"/>
            <a:ext cx="67707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AD90E0F7-FAC8-48DF-B07B-5BE7E119B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5160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0A1D2-99D6-4D23-88FF-B139BB0BD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AB2285-9A8D-4BAA-8439-D59C8FA6B2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605110-7972-4377-B32B-096BCEE1C1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BB912C-7231-42C8-A48A-97FFB7196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601FD4-DD9F-46ED-AA9B-142E1A1A0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4A953E-F473-4CE9-A8CE-D22D263B3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026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77D83-2CD9-44E7-9600-804FD6E1B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E53EB3-1AC9-47E7-945D-52F27D6C9F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0C34F0-4BF2-4020-B4B0-A5C4457905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5CC2A7-A407-431C-A8A8-A61D5C7F6A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09F9D8E-4108-4A74-8272-104E85D98A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E698D0D-30FC-4DDE-81D3-CF0209ECF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822E6A8-2B9E-4C82-B45A-B0CB611F5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4FECE45-022B-4391-A7C0-23615F948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98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85A326-BA8C-4ABE-B90C-86C85B2EA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D979CEF-A276-46D9-9630-280ADEB7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F52ECD-8259-4CB9-904C-4DF3F1866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C96098-AA87-4247-9D8F-C8278BE58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7865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14EDF90-D7C1-40A3-9465-6F2EE0B26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E99220-49B4-4338-A978-C5CF6C86B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B54D0F-F527-4C43-87D6-0E337DC51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969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DFA715-0DB5-498B-BCBB-5A91DCE5F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61291B-B203-4DDF-B0A5-8227AC9F8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A47797-0E0B-442D-BC9C-1A4669625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942F55-A1BF-49E1-BE4B-70CD42079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097710-D4C6-489F-8E33-CF5BF52C5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116E20-347B-4037-A1B9-60263EB43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300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EA382-9BEF-4E91-BC3E-634EB198F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BBC1230-D794-4AC6-9A66-38635F02AC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B3B1FF-D65A-4AA0-87F2-F77F0DA859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23CB25-4022-4840-A023-97C30960B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09C186-BC54-417E-91E0-AC511F272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6A8604-895A-406A-9461-AA003C713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1820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CCDFC-F34C-427F-84A6-9901A37D6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57D845-204E-4BCE-BB05-DD8405F59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BA4DDA-AECA-40FD-8DF3-1D08F3F2E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93768A-552F-416B-9D19-321E6F75A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887ACE-A829-408C-8E7D-6E6FD38A4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863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4FD9365-A9CB-44A1-A8AF-C91E11ADDF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78EB5D-FF7D-4F60-8F0B-7E1871306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F3DDF3-E937-4C99-937D-33FF3380A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1BBD2F-5F98-4904-B8FE-287387B96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A37628-EA18-463B-9136-4831F25B2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555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rPr dirty="0"/>
              <a:t>xx%</a:t>
            </a:r>
          </a:p>
        </p:txBody>
      </p:sp>
      <p:sp>
        <p:nvSpPr>
          <p:cNvPr id="16" name="Google Shape;16;p3"/>
          <p:cNvSpPr/>
          <p:nvPr/>
        </p:nvSpPr>
        <p:spPr>
          <a:xfrm rot="10800000" flipH="1">
            <a:off x="1441925" y="25716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2658125" y="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AD90E0F7-FAC8-48DF-B07B-5BE7E119B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5160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7143E-AFDD-45EC-8496-8264CE3ADF27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90E0F7-FAC8-48DF-B07B-5BE7E119B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5160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7143E-AFDD-45EC-8496-8264CE3ADF27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ctrTitle" idx="2"/>
          </p:nvPr>
        </p:nvSpPr>
        <p:spPr>
          <a:xfrm>
            <a:off x="23103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3" hasCustomPrompt="1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2310350" y="185887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4"/>
          </p:nvPr>
        </p:nvSpPr>
        <p:spPr>
          <a:xfrm>
            <a:off x="62330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5" hasCustomPrompt="1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6275800" y="1858878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7"/>
          </p:nvPr>
        </p:nvSpPr>
        <p:spPr>
          <a:xfrm>
            <a:off x="2310350" y="2868777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8" hasCustomPrompt="1"/>
          </p:nvPr>
        </p:nvSpPr>
        <p:spPr>
          <a:xfrm>
            <a:off x="7178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9"/>
          </p:nvPr>
        </p:nvSpPr>
        <p:spPr>
          <a:xfrm>
            <a:off x="231035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 idx="13"/>
          </p:nvPr>
        </p:nvSpPr>
        <p:spPr>
          <a:xfrm>
            <a:off x="6275650" y="2868775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4" hasCustomPrompt="1"/>
          </p:nvPr>
        </p:nvSpPr>
        <p:spPr>
          <a:xfrm>
            <a:off x="46864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5"/>
          </p:nvPr>
        </p:nvSpPr>
        <p:spPr>
          <a:xfrm>
            <a:off x="627580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75" name="Google Shape;75;p14"/>
          <p:cNvSpPr/>
          <p:nvPr/>
        </p:nvSpPr>
        <p:spPr>
          <a:xfrm>
            <a:off x="5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457200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슬라이드 번호 개체 틀 5">
            <a:extLst>
              <a:ext uri="{FF2B5EF4-FFF2-40B4-BE49-F238E27FC236}">
                <a16:creationId xmlns:a16="http://schemas.microsoft.com/office/drawing/2014/main" id="{9279D8CE-DDC9-450C-B8C8-F8ECFD4A765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7086600" y="485160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E07143E-AFDD-45EC-8496-8264CE3ADF2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7881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2"/>
          </p:nvPr>
        </p:nvSpPr>
        <p:spPr>
          <a:xfrm>
            <a:off x="7881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3"/>
          </p:nvPr>
        </p:nvSpPr>
        <p:spPr>
          <a:xfrm>
            <a:off x="344115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4"/>
          </p:nvPr>
        </p:nvSpPr>
        <p:spPr>
          <a:xfrm>
            <a:off x="344115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5"/>
          </p:nvPr>
        </p:nvSpPr>
        <p:spPr>
          <a:xfrm>
            <a:off x="60942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6"/>
          </p:nvPr>
        </p:nvSpPr>
        <p:spPr>
          <a:xfrm>
            <a:off x="60942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00" name="Google Shape;100;p17"/>
          <p:cNvSpPr/>
          <p:nvPr/>
        </p:nvSpPr>
        <p:spPr>
          <a:xfrm flipH="1">
            <a:off x="457200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/>
          <p:nvPr/>
        </p:nvSpPr>
        <p:spPr>
          <a:xfrm flipH="1">
            <a:off x="5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9279D8CE-DDC9-450C-B8C8-F8ECFD4A765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7086600" y="485160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E07143E-AFDD-45EC-8496-8264CE3ADF2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1447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8589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720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175" name="Google Shape;175;p27"/>
          <p:cNvSpPr/>
          <p:nvPr/>
        </p:nvSpPr>
        <p:spPr>
          <a:xfrm>
            <a:off x="6711600" y="257160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7927800" y="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297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56BCFA-FD64-4FEB-A3A2-DB04731065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CEC3D36-4D64-42E2-AA9B-133F0216F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4F2816-9167-49DB-84B9-CFBF2E990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C5BF8-76C3-482D-8373-D44E56CB9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0335FD-374D-427B-B46D-ED0996027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312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D9FAC0-E973-4C0E-8875-E92B60D7C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A356B8-20CB-4DE1-969A-1C8B4EDD9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B1ED19-C737-4A8D-AABD-76BEE0121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C9DE59-7453-4A6C-A3F4-DAB6F8756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9E6A05-F2D9-4C98-B439-2FE9A1680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282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D83680-91B4-40B9-BD36-882C03E59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7A4498-2A76-4E7C-8B3C-247987CB8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ACB189-DB55-41B9-B003-217D2077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660FF6-60AB-4061-8E1E-51152CE85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80F944-4714-44D2-8169-F420A014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858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D90E0F7-FAC8-48DF-B07B-5BE7E119B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51606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60" r:id="rId4"/>
    <p:sldLayoutId id="2147483676" r:id="rId5"/>
    <p:sldLayoutId id="2147483689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나눔스퀘어 ExtraBold" panose="020B0600000101010101" pitchFamily="50" charset="-127"/>
          <a:ea typeface="나눔스퀘어 ExtraBold" panose="020B0600000101010101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2DFDD5E-DBF3-4215-9B85-F75F0545A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480432-3CF2-4351-93C3-00092AFD9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8005D2-E655-45E0-AFE3-192D10C279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4E0E21-6ABA-4C11-A1E5-37834C6D27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75229D-2D64-45D0-8C05-C015377345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7143E-AFDD-45EC-8496-8264CE3ADF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593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ctrTitle"/>
          </p:nvPr>
        </p:nvSpPr>
        <p:spPr>
          <a:xfrm>
            <a:off x="1643858" y="1172225"/>
            <a:ext cx="677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800" dirty="0">
                <a:solidFill>
                  <a:srgbClr val="4A8CFF"/>
                </a:solidFill>
              </a:rPr>
              <a:t>수소충전소 </a:t>
            </a:r>
            <a:r>
              <a:rPr lang="en-US" altLang="ko-KR" sz="4800" dirty="0">
                <a:solidFill>
                  <a:srgbClr val="4A8CFF"/>
                </a:solidFill>
              </a:rPr>
              <a:t/>
            </a:r>
            <a:br>
              <a:rPr lang="en-US" altLang="ko-KR" sz="4800" dirty="0">
                <a:solidFill>
                  <a:srgbClr val="4A8CFF"/>
                </a:solidFill>
              </a:rPr>
            </a:br>
            <a:r>
              <a:rPr lang="ko-KR" altLang="en-US" sz="4800" dirty="0">
                <a:solidFill>
                  <a:srgbClr val="4A8CFF"/>
                </a:solidFill>
              </a:rPr>
              <a:t>최적 입지 선정</a:t>
            </a:r>
            <a:endParaRPr sz="4800" dirty="0">
              <a:solidFill>
                <a:srgbClr val="4A8CFF"/>
              </a:solidFill>
            </a:endParaRPr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"/>
          </p:nvPr>
        </p:nvSpPr>
        <p:spPr>
          <a:xfrm>
            <a:off x="1714736" y="3949626"/>
            <a:ext cx="67707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US" altLang="ko-KR" sz="16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ko-KR" altLang="en-US" sz="16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ko-KR" altLang="en-US" sz="1600" dirty="0" err="1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할수있조</a:t>
            </a:r>
            <a:r>
              <a:rPr lang="ko-KR" altLang="en-US" sz="16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1600" dirty="0">
              <a:solidFill>
                <a:srgbClr val="00206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/>
            <a:r>
              <a:rPr lang="ko-KR" altLang="en-US" sz="1600" dirty="0" err="1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이현범</a:t>
            </a:r>
            <a:r>
              <a:rPr lang="en-US" altLang="ko-KR" sz="16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6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팀장</a:t>
            </a:r>
            <a:r>
              <a:rPr lang="en-US" altLang="ko-KR" sz="16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sz="16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강주영 </a:t>
            </a:r>
            <a:r>
              <a:rPr lang="ko-KR" altLang="en-US" sz="1600" dirty="0" err="1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고아름</a:t>
            </a:r>
            <a:r>
              <a:rPr lang="en-US" altLang="ko-KR" sz="16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김민형</a:t>
            </a:r>
            <a:r>
              <a:rPr lang="en-US" altLang="ko-KR" sz="1600" dirty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한유정</a:t>
            </a:r>
            <a:endParaRPr lang="en-US" altLang="ko-KR" sz="1600" dirty="0">
              <a:solidFill>
                <a:srgbClr val="00206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8" y="2649743"/>
            <a:ext cx="3305175" cy="2476500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1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C61DE66-A76E-4F18-84FE-71F59FAC4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35547"/>
            <a:ext cx="5522325" cy="85502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74E1BFC-16DD-4B00-B05C-E727E37E74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615"/>
          <a:stretch/>
        </p:blipFill>
        <p:spPr>
          <a:xfrm>
            <a:off x="140574" y="1399451"/>
            <a:ext cx="5522327" cy="2526248"/>
          </a:xfrm>
          <a:prstGeom prst="rect">
            <a:avLst/>
          </a:prstGeom>
        </p:spPr>
      </p:pic>
      <p:pic>
        <p:nvPicPr>
          <p:cNvPr id="18" name="Picture 6" descr="LPG충전소→수소복합충전소&amp;#39; 정책 지원 더해진다 - ::: 글로벌 녹색성장 미디어 - 이투뉴스">
            <a:extLst>
              <a:ext uri="{FF2B5EF4-FFF2-40B4-BE49-F238E27FC236}">
                <a16:creationId xmlns:a16="http://schemas.microsoft.com/office/drawing/2014/main" id="{F7A1ADA6-BD4F-4B07-AA18-16F7840941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4"/>
          <a:stretch/>
        </p:blipFill>
        <p:spPr bwMode="auto">
          <a:xfrm>
            <a:off x="5662899" y="1419324"/>
            <a:ext cx="3248203" cy="1816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1012F03-AF7F-466F-9E16-AEF50CB6FD42}"/>
              </a:ext>
            </a:extLst>
          </p:cNvPr>
          <p:cNvSpPr txBox="1"/>
          <p:nvPr/>
        </p:nvSpPr>
        <p:spPr>
          <a:xfrm>
            <a:off x="513845" y="3925699"/>
            <a:ext cx="8397257" cy="619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수소충전소와 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LPG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충전소는 같은 고압가스 규제를 받으며 정부에서도 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LPG 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충전소 활용 복합충전소를 구축할 계획을 가짐</a:t>
            </a:r>
            <a:endParaRPr lang="en-US" altLang="ko-KR" sz="1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   → 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LPG 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충전소를 바탕으로 수소충전소 입지 분석 수행</a:t>
            </a:r>
          </a:p>
        </p:txBody>
      </p:sp>
      <p:sp>
        <p:nvSpPr>
          <p:cNvPr id="20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/>
              <a:t>융</a:t>
            </a:r>
            <a:r>
              <a:rPr lang="en-US" altLang="ko-KR" dirty="0"/>
              <a:t>·</a:t>
            </a:r>
            <a:r>
              <a:rPr lang="ko-KR" altLang="en-US" dirty="0"/>
              <a:t>복합 충전소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742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최적화 문제 정의</a:t>
            </a:r>
            <a:endParaRPr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9526" t="49257" r="48345" b="5302"/>
          <a:stretch/>
        </p:blipFill>
        <p:spPr>
          <a:xfrm>
            <a:off x="4737262" y="1691278"/>
            <a:ext cx="3090442" cy="279610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460821" y="1220666"/>
            <a:ext cx="8327580" cy="7546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5" indent="-342900">
              <a:lnSpc>
                <a:spcPct val="20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u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MCLP(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최대지역커버 문제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):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</a:t>
            </a:r>
            <a:r>
              <a:rPr lang="ko-KR" altLang="en-US" sz="1200" b="0" i="0" dirty="0">
                <a:solidFill>
                  <a:srgbClr val="404040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제한된 시설물의 개수로 지역 수요를 최대한 커버할 수 있는지 파악하기 위한 입지 선정 모델링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분석을 위한 가정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7817" y="726213"/>
            <a:ext cx="52475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Maximal Covering Location Problem (MCLP)</a:t>
            </a:r>
            <a:endParaRPr lang="ko-KR" altLang="en-US" sz="16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55599" y="1934982"/>
            <a:ext cx="4381663" cy="134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12000" lvl="1" indent="-171450">
              <a:lnSpc>
                <a:spcPct val="200000"/>
              </a:lnSpc>
              <a:buSzPts val="1800"/>
              <a:buFont typeface="나눔스퀘어 Bold" panose="020B0600000101010101" pitchFamily="50" charset="-127"/>
              <a:buChar char="‐"/>
            </a:pPr>
            <a:r>
              <a:rPr lang="ko-KR" altLang="en-US" sz="10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설비의 위치가 일정거리 이내의 수요를 커버함 </a:t>
            </a:r>
            <a:r>
              <a:rPr lang="en-US" altLang="ko-KR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(500m</a:t>
            </a:r>
            <a:r>
              <a:rPr lang="ko-KR" altLang="en-US" sz="105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</a:t>
            </a:r>
            <a:r>
              <a:rPr lang="ko-KR" altLang="en-US" sz="10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가정</a:t>
            </a:r>
            <a:r>
              <a:rPr lang="en-US" altLang="ko-KR" sz="10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612000" lvl="1" indent="-171450">
              <a:lnSpc>
                <a:spcPct val="200000"/>
              </a:lnSpc>
              <a:buSzPts val="1800"/>
              <a:buFont typeface="나눔스퀘어 Bold" panose="020B0600000101010101" pitchFamily="50" charset="-127"/>
              <a:buChar char="‐"/>
            </a:pPr>
            <a:r>
              <a:rPr lang="en-US" altLang="ko-KR" sz="10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Cover</a:t>
            </a:r>
            <a:r>
              <a:rPr lang="ko-KR" altLang="en-US" sz="10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되지 못한 수요는 서비스를 못하는 수요가 아니라 서비스를 받긴 하지만 서비스 받는 설비로 부터의 거리가 커버리지 밖에 있어 만족할만한 서비스 수준을 제공받지 못하는 수요를 의미</a:t>
            </a:r>
            <a:endParaRPr lang="en-US" altLang="ko-KR" sz="10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60797" y="2565448"/>
            <a:ext cx="1383203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C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커버리지 거리</a:t>
            </a:r>
            <a:endParaRPr lang="en-US" altLang="ko-KR" sz="1200" b="1" dirty="0">
              <a:solidFill>
                <a:srgbClr val="C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en-US" altLang="ko-KR" sz="1050" b="1" dirty="0">
                <a:solidFill>
                  <a:srgbClr val="C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(covered distance)</a:t>
            </a:r>
          </a:p>
          <a:p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500m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가정</a:t>
            </a:r>
          </a:p>
        </p:txBody>
      </p:sp>
    </p:spTree>
    <p:extLst>
      <p:ext uri="{BB962C8B-B14F-4D97-AF65-F5344CB8AC3E}">
        <p14:creationId xmlns:p14="http://schemas.microsoft.com/office/powerpoint/2010/main" val="7790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ko-KR" altLang="en-US" dirty="0"/>
              <a:t>입지선정지수 개발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FE29B69-5CAD-4C65-AE5C-0519EB52A2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7" t="1921" r="3003" b="5614"/>
          <a:stretch/>
        </p:blipFill>
        <p:spPr bwMode="auto">
          <a:xfrm>
            <a:off x="3729527" y="1353459"/>
            <a:ext cx="2522548" cy="196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4E17122-8BD2-4574-A387-08E0E64BA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357" y="1067601"/>
            <a:ext cx="3165920" cy="2416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388DC1-0BEE-47F1-8447-D83D1FE99341}"/>
              </a:ext>
            </a:extLst>
          </p:cNvPr>
          <p:cNvSpPr txBox="1"/>
          <p:nvPr/>
        </p:nvSpPr>
        <p:spPr>
          <a:xfrm>
            <a:off x="471948" y="3919759"/>
            <a:ext cx="8311891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인구현황데이터는 현재 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1kmX1km 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격자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(grid)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로 나누어져 있는 상태에서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각 격자의 가운데에 중심점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(center point)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찍음</a:t>
            </a:r>
            <a:endParaRPr lang="en-US" altLang="ko-KR" sz="1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격자의 중심점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(Central point)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정규화된 인구 수 정보 할당</a:t>
            </a:r>
            <a:endParaRPr lang="en-US" altLang="ko-KR" sz="1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자동차등록현황 지역에 해당하는 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Point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모두 추출 후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인구격자 중심점에 자동차등록대수 정보를 할당</a:t>
            </a:r>
          </a:p>
        </p:txBody>
      </p:sp>
      <p:graphicFrame>
        <p:nvGraphicFramePr>
          <p:cNvPr id="15" name="표 16">
            <a:extLst>
              <a:ext uri="{FF2B5EF4-FFF2-40B4-BE49-F238E27FC236}">
                <a16:creationId xmlns:a16="http://schemas.microsoft.com/office/drawing/2014/main" id="{D5E3FEDA-CFE2-44F5-84B1-067F215CC2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6307575"/>
              </p:ext>
            </p:extLst>
          </p:nvPr>
        </p:nvGraphicFramePr>
        <p:xfrm>
          <a:off x="157819" y="1353459"/>
          <a:ext cx="1011801" cy="731520"/>
        </p:xfrm>
        <a:graphic>
          <a:graphicData uri="http://schemas.openxmlformats.org/drawingml/2006/table">
            <a:tbl>
              <a:tblPr firstRow="1" bandRow="1">
                <a:tableStyleId>{72FC3F81-A05E-4C6C-82A8-8F35BC810176}</a:tableStyleId>
              </a:tblPr>
              <a:tblGrid>
                <a:gridCol w="1011801">
                  <a:extLst>
                    <a:ext uri="{9D8B030D-6E8A-4147-A177-3AD203B41FA5}">
                      <a16:colId xmlns:a16="http://schemas.microsoft.com/office/drawing/2014/main" val="3802758282"/>
                    </a:ext>
                  </a:extLst>
                </a:gridCol>
              </a:tblGrid>
              <a:tr h="243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Point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할당정보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922049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인구수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406038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자동차등록대수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9883993"/>
                  </a:ext>
                </a:extLst>
              </a:tr>
            </a:tbl>
          </a:graphicData>
        </a:graphic>
      </p:graphicFrame>
      <p:pic>
        <p:nvPicPr>
          <p:cNvPr id="19" name="그림 18">
            <a:extLst>
              <a:ext uri="{FF2B5EF4-FFF2-40B4-BE49-F238E27FC236}">
                <a16:creationId xmlns:a16="http://schemas.microsoft.com/office/drawing/2014/main" id="{88A1EDCA-24BD-485F-AB6F-C2D412DC9F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24" r="4146"/>
          <a:stretch/>
        </p:blipFill>
        <p:spPr>
          <a:xfrm>
            <a:off x="6447683" y="1353459"/>
            <a:ext cx="2336156" cy="19650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46710" y="3488348"/>
            <a:ext cx="24881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1km X 1km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인구수 격자 중심점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81435" y="3488348"/>
            <a:ext cx="2691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인구수 격자 중심점에 정보 할당 방법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70442" y="3488348"/>
            <a:ext cx="20906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서울시 </a:t>
            </a:r>
            <a:r>
              <a:rPr lang="ko-KR" altLang="en-US" sz="11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행정경계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(424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동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)</a:t>
            </a:r>
            <a:endParaRPr lang="ko-KR" altLang="en-US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57819" y="729047"/>
            <a:ext cx="32944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ko-KR" altLang="en-US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입지선정을 위한 지역특성 요소 추출</a:t>
            </a:r>
          </a:p>
        </p:txBody>
      </p:sp>
    </p:spTree>
    <p:extLst>
      <p:ext uri="{BB962C8B-B14F-4D97-AF65-F5344CB8AC3E}">
        <p14:creationId xmlns:p14="http://schemas.microsoft.com/office/powerpoint/2010/main" val="3026830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/>
              <a:t>입지선정지수 개발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D388DC1-0BEE-47F1-8447-D83D1FE99341}"/>
                  </a:ext>
                </a:extLst>
              </p:cNvPr>
              <p:cNvSpPr txBox="1"/>
              <p:nvPr/>
            </p:nvSpPr>
            <p:spPr>
              <a:xfrm>
                <a:off x="513307" y="1067601"/>
                <a:ext cx="8345880" cy="2327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342900">
                  <a:lnSpc>
                    <a:spcPct val="150000"/>
                  </a:lnSpc>
                  <a:buClr>
                    <a:schemeClr val="dk2"/>
                  </a:buClr>
                  <a:buSzPts val="1800"/>
                  <a:buFont typeface="Wingdings" panose="05000000000000000000" pitchFamily="2" charset="2"/>
                  <a:buChar char="u"/>
                </a:pPr>
                <a:r>
                  <a:rPr lang="ko-KR" altLang="en-US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선형회귀분석</a:t>
                </a:r>
                <a:r>
                  <a:rPr lang="en-US" altLang="ko-KR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(Linear regression)</a:t>
                </a:r>
              </a:p>
              <a:p>
                <a:pPr marL="612000" lvl="1" indent="-171450">
                  <a:lnSpc>
                    <a:spcPct val="150000"/>
                  </a:lnSpc>
                  <a:buFontTx/>
                  <a:buChar char="-"/>
                </a:pPr>
                <a:r>
                  <a:rPr lang="en-US" altLang="ko-KR" sz="1200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Formulation</a:t>
                </a:r>
              </a:p>
              <a:p>
                <a:pPr marL="440550" lvl="2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𝑦</m:t>
                          </m:r>
                        </m:e>
                        <m:sub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𝑖</m:t>
                          </m:r>
                        </m:sub>
                      </m:sSub>
                      <m:r>
                        <a:rPr lang="en-US" altLang="ko-KR" sz="1200" b="0" i="1" smtClean="0">
                          <a:latin typeface="Cambria Math" panose="02040503050406030204" pitchFamily="18" charset="0"/>
                          <a:ea typeface="나눔스퀘어 ExtraBold" panose="020B0600000101010101" pitchFamily="50" charset="-127"/>
                        </a:rPr>
                        <m:t>= </m:t>
                      </m:r>
                      <m:sSub>
                        <m:sSubPr>
                          <m:ctrlP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ko-KR" altLang="en-US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0</m:t>
                          </m:r>
                        </m:sub>
                      </m:sSub>
                      <m:r>
                        <a:rPr lang="en-US" altLang="ko-KR" sz="1200" b="0" i="1" smtClean="0">
                          <a:latin typeface="Cambria Math" panose="02040503050406030204" pitchFamily="18" charset="0"/>
                          <a:ea typeface="나눔스퀘어 ExtraBold" panose="020B0600000101010101" pitchFamily="50" charset="-127"/>
                        </a:rPr>
                        <m:t>+</m:t>
                      </m:r>
                      <m:sSub>
                        <m:sSubPr>
                          <m:ctrlPr>
                            <a:rPr lang="en-US" altLang="ko-KR" sz="120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ko-KR" altLang="en-US" sz="1200" i="1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ko-KR" sz="120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𝑋</m:t>
                          </m:r>
                        </m:e>
                        <m:sub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1</m:t>
                          </m:r>
                        </m:sub>
                      </m:sSub>
                      <m:r>
                        <a:rPr lang="en-US" altLang="ko-KR" sz="1200" b="0" i="1" smtClean="0">
                          <a:latin typeface="Cambria Math" panose="02040503050406030204" pitchFamily="18" charset="0"/>
                          <a:ea typeface="나눔스퀘어 ExtraBold" panose="020B0600000101010101" pitchFamily="50" charset="-127"/>
                        </a:rPr>
                        <m:t>+</m:t>
                      </m:r>
                      <m:sSub>
                        <m:sSubPr>
                          <m:ctrlPr>
                            <a:rPr lang="en-US" altLang="ko-KR" sz="120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ko-KR" altLang="en-US" sz="1200" i="1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altLang="ko-KR" sz="1200" i="1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en-US" altLang="ko-KR" sz="1200" i="1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𝑋</m:t>
                          </m:r>
                        </m:e>
                        <m:sub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2</m:t>
                          </m:r>
                        </m:sub>
                      </m:sSub>
                      <m:r>
                        <a:rPr lang="en-US" altLang="ko-KR" sz="1200" b="0" i="1" smtClean="0">
                          <a:latin typeface="Cambria Math" panose="02040503050406030204" pitchFamily="18" charset="0"/>
                          <a:ea typeface="나눔스퀘어 ExtraBold" panose="020B0600000101010101" pitchFamily="50" charset="-127"/>
                        </a:rPr>
                        <m:t>+</m:t>
                      </m:r>
                      <m:r>
                        <a:rPr lang="en-US" altLang="ko-KR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⋯+</m:t>
                      </m:r>
                      <m:sSub>
                        <m:sSubPr>
                          <m:ctrlPr>
                            <a:rPr lang="en-US" altLang="ko-KR" sz="1200" i="1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ko-KR" altLang="en-US" sz="1200" i="1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altLang="ko-KR" sz="1200" i="1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</m:ctrlPr>
                        </m:sSubPr>
                        <m:e>
                          <m:r>
                            <a:rPr lang="en-US" altLang="ko-KR" sz="1200" i="1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𝑋</m:t>
                          </m:r>
                        </m:e>
                        <m:sub>
                          <m:r>
                            <a:rPr lang="en-US" altLang="ko-KR" sz="1200" b="0" i="1" smtClean="0">
                              <a:latin typeface="Cambria Math" panose="02040503050406030204" pitchFamily="18" charset="0"/>
                              <a:ea typeface="나눔스퀘어 ExtraBold" panose="020B0600000101010101" pitchFamily="50" charset="-127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altLang="ko-KR" sz="12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  <a:p>
                <a:pPr marL="440550" lvl="2">
                  <a:lnSpc>
                    <a:spcPct val="150000"/>
                  </a:lnSpc>
                </a:pPr>
                <a:endParaRPr lang="en-US" altLang="ko-KR" sz="12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  <a:p>
                <a:pPr marL="612000" lvl="1" indent="-171450">
                  <a:lnSpc>
                    <a:spcPct val="150000"/>
                  </a:lnSpc>
                  <a:buFontTx/>
                  <a:buChar char="-"/>
                </a:pPr>
                <a:r>
                  <a:rPr lang="en-US" altLang="ko-KR" sz="1200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X = </a:t>
                </a:r>
                <a:r>
                  <a:rPr lang="ko-KR" altLang="en-US" sz="1200" dirty="0" err="1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정규화된</a:t>
                </a:r>
                <a:r>
                  <a:rPr lang="ko-KR" altLang="en-US" sz="1200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인구수</a:t>
                </a:r>
                <a:r>
                  <a:rPr lang="en-US" altLang="ko-KR" sz="1200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, </a:t>
                </a:r>
                <a:r>
                  <a:rPr lang="ko-KR" altLang="en-US" sz="1200" dirty="0" err="1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정규화된</a:t>
                </a:r>
                <a:r>
                  <a:rPr lang="ko-KR" altLang="en-US" sz="1200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자동차 등록대수</a:t>
                </a:r>
                <a:endParaRPr lang="en-US" altLang="ko-KR" sz="12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  <a:p>
                <a:pPr marL="612000" lvl="1" indent="-171450">
                  <a:lnSpc>
                    <a:spcPct val="150000"/>
                  </a:lnSpc>
                  <a:buFontTx/>
                  <a:buChar char="-"/>
                </a:pPr>
                <a:r>
                  <a:rPr lang="en-US" altLang="ko-KR" sz="1200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Y = </a:t>
                </a:r>
                <a:r>
                  <a:rPr lang="ko-KR" altLang="en-US" sz="1200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</a:t>
                </a:r>
                <a:r>
                  <a:rPr lang="en-US" altLang="ko-KR" sz="1200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LPG </a:t>
                </a:r>
                <a:r>
                  <a:rPr lang="ko-KR" altLang="en-US" sz="1200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충전소</a:t>
                </a:r>
                <a:endParaRPr lang="en-US" altLang="ko-KR" sz="12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  <a:p>
                <a:pPr marL="188550" lvl="1">
                  <a:lnSpc>
                    <a:spcPct val="150000"/>
                  </a:lnSpc>
                </a:pPr>
                <a:endParaRPr lang="en-US" altLang="ko-KR" sz="12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  <a:p>
                <a:pPr marL="114300">
                  <a:lnSpc>
                    <a:spcPct val="150000"/>
                  </a:lnSpc>
                  <a:buClr>
                    <a:schemeClr val="dk2"/>
                  </a:buClr>
                  <a:buSzPts val="1800"/>
                </a:pPr>
                <a:r>
                  <a:rPr lang="en-US" altLang="ko-KR" sz="1200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        -  </a:t>
                </a:r>
                <a:r>
                  <a:rPr lang="ko-KR" altLang="en-US" sz="1200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수소충전소 입지선정 지수 </a:t>
                </a:r>
                <a:r>
                  <a:rPr lang="en-US" altLang="ko-KR" sz="1200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= LPG </a:t>
                </a:r>
                <a:r>
                  <a:rPr lang="ko-KR" altLang="en-US" sz="1200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충전소에 대한 </a:t>
                </a:r>
                <a:r>
                  <a:rPr lang="ko-KR" altLang="en-US" sz="1200" dirty="0" err="1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정규화된</a:t>
                </a:r>
                <a:r>
                  <a:rPr lang="ko-KR" altLang="en-US" sz="1200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 인구수와 </a:t>
                </a:r>
                <a:r>
                  <a:rPr lang="ko-KR" altLang="en-US" sz="1200" dirty="0" err="1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정규화된</a:t>
                </a:r>
                <a:r>
                  <a:rPr lang="ko-KR" altLang="en-US" sz="1200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 자동차등록대수 </a:t>
                </a:r>
                <a:r>
                  <a:rPr lang="en-US" altLang="ko-KR" sz="1200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coefficient </a:t>
                </a:r>
                <a:r>
                  <a:rPr lang="ko-KR" altLang="en-US" sz="1200" dirty="0">
                    <a:solidFill>
                      <a:schemeClr val="dk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  <a:cs typeface="Montserrat"/>
                  </a:rPr>
                  <a:t>결과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D388DC1-0BEE-47F1-8447-D83D1FE993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307" y="1067601"/>
                <a:ext cx="8345880" cy="2327881"/>
              </a:xfrm>
              <a:prstGeom prst="rect">
                <a:avLst/>
              </a:prstGeom>
              <a:blipFill>
                <a:blip r:embed="rId3"/>
                <a:stretch>
                  <a:fillRect b="-104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0A5654-7FAA-459D-8896-4DD73DFF8515}"/>
              </a:ext>
            </a:extLst>
          </p:cNvPr>
          <p:cNvSpPr txBox="1"/>
          <p:nvPr/>
        </p:nvSpPr>
        <p:spPr>
          <a:xfrm>
            <a:off x="157819" y="729047"/>
            <a:ext cx="38523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ko-KR" altLang="en-US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선형회귀분석을 통한 지역특성 가중치 산정</a:t>
            </a:r>
          </a:p>
        </p:txBody>
      </p:sp>
      <p:graphicFrame>
        <p:nvGraphicFramePr>
          <p:cNvPr id="8" name="표 16">
            <a:extLst>
              <a:ext uri="{FF2B5EF4-FFF2-40B4-BE49-F238E27FC236}">
                <a16:creationId xmlns:a16="http://schemas.microsoft.com/office/drawing/2014/main" id="{F876C319-BEDF-40C1-B96A-C8C0C1EC7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088858"/>
              </p:ext>
            </p:extLst>
          </p:nvPr>
        </p:nvGraphicFramePr>
        <p:xfrm>
          <a:off x="2899401" y="3535640"/>
          <a:ext cx="1281120" cy="790247"/>
        </p:xfrm>
        <a:graphic>
          <a:graphicData uri="http://schemas.openxmlformats.org/drawingml/2006/table">
            <a:tbl>
              <a:tblPr firstRow="1" bandRow="1">
                <a:tableStyleId>{72FC3F81-A05E-4C6C-82A8-8F35BC810176}</a:tableStyleId>
              </a:tblPr>
              <a:tblGrid>
                <a:gridCol w="1281120">
                  <a:extLst>
                    <a:ext uri="{9D8B030D-6E8A-4147-A177-3AD203B41FA5}">
                      <a16:colId xmlns:a16="http://schemas.microsoft.com/office/drawing/2014/main" val="3802758282"/>
                    </a:ext>
                  </a:extLst>
                </a:gridCol>
              </a:tblGrid>
              <a:tr h="3025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정규화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지역특성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922049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인구수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406038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자동차등록대수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9883993"/>
                  </a:ext>
                </a:extLst>
              </a:tr>
            </a:tbl>
          </a:graphicData>
        </a:graphic>
      </p:graphicFrame>
      <p:graphicFrame>
        <p:nvGraphicFramePr>
          <p:cNvPr id="9" name="표 16">
            <a:extLst>
              <a:ext uri="{FF2B5EF4-FFF2-40B4-BE49-F238E27FC236}">
                <a16:creationId xmlns:a16="http://schemas.microsoft.com/office/drawing/2014/main" id="{67D95A3E-2C0C-4D1D-9797-2211061A1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006678"/>
              </p:ext>
            </p:extLst>
          </p:nvPr>
        </p:nvGraphicFramePr>
        <p:xfrm>
          <a:off x="4971071" y="3535639"/>
          <a:ext cx="1011801" cy="790247"/>
        </p:xfrm>
        <a:graphic>
          <a:graphicData uri="http://schemas.openxmlformats.org/drawingml/2006/table">
            <a:tbl>
              <a:tblPr firstRow="1" bandRow="1">
                <a:tableStyleId>{72FC3F81-A05E-4C6C-82A8-8F35BC810176}</a:tableStyleId>
              </a:tblPr>
              <a:tblGrid>
                <a:gridCol w="1011801">
                  <a:extLst>
                    <a:ext uri="{9D8B030D-6E8A-4147-A177-3AD203B41FA5}">
                      <a16:colId xmlns:a16="http://schemas.microsoft.com/office/drawing/2014/main" val="3802758282"/>
                    </a:ext>
                  </a:extLst>
                </a:gridCol>
              </a:tblGrid>
              <a:tr h="30256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W (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가중치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922049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0.18646826</a:t>
                      </a:r>
                      <a:endParaRPr lang="ko-KR" altLang="en-US" sz="1000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406038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0.00962363</a:t>
                      </a:r>
                      <a:endParaRPr lang="ko-KR" altLang="en-US" sz="1000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9883993"/>
                  </a:ext>
                </a:extLst>
              </a:tr>
            </a:tbl>
          </a:graphicData>
        </a:graphic>
      </p:graphicFrame>
      <p:sp>
        <p:nvSpPr>
          <p:cNvPr id="10" name="같음 기호 9">
            <a:extLst>
              <a:ext uri="{FF2B5EF4-FFF2-40B4-BE49-F238E27FC236}">
                <a16:creationId xmlns:a16="http://schemas.microsoft.com/office/drawing/2014/main" id="{34423E75-0B52-43C0-A8A6-9F7E5CB64F5B}"/>
              </a:ext>
            </a:extLst>
          </p:cNvPr>
          <p:cNvSpPr/>
          <p:nvPr/>
        </p:nvSpPr>
        <p:spPr>
          <a:xfrm>
            <a:off x="4318896" y="3790658"/>
            <a:ext cx="457200" cy="354724"/>
          </a:xfrm>
          <a:prstGeom prst="mathEqual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62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/>
              <a:t>최적화 문제 정의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7818" y="726213"/>
            <a:ext cx="40484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ko-KR" altLang="en-US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법적 규제에 맞추어</a:t>
            </a:r>
            <a:r>
              <a:rPr lang="en-US" altLang="ko-KR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 </a:t>
            </a:r>
            <a:r>
              <a:rPr lang="ko-KR" altLang="en-US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제거된 항목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449247" y="1129417"/>
            <a:ext cx="82134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5" indent="-34290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u"/>
            </a:pP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1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종 보호시설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: 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학교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유치원</a:t>
            </a:r>
            <a:endParaRPr lang="en-US" altLang="ko-KR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612000" lvl="1" indent="-171450">
              <a:lnSpc>
                <a:spcPct val="150000"/>
              </a:lnSpc>
              <a:buSzPts val="1800"/>
              <a:buFontTx/>
              <a:buChar char="-"/>
            </a:pP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고압가스 안전관리법에 따라 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종 보호시설까지 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17m 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이상의 안전거리를 유지해야함</a:t>
            </a:r>
            <a:endParaRPr lang="en-US" altLang="ko-KR" sz="1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lvl="5" indent="-285750">
              <a:lnSpc>
                <a:spcPct val="150000"/>
              </a:lnSpc>
              <a:buSzPts val="1800"/>
              <a:buFont typeface="Arial" panose="020B0604020202020204" pitchFamily="34" charset="0"/>
              <a:buChar char="•"/>
            </a:pPr>
            <a:endParaRPr lang="ko-KR" altLang="en-US" sz="1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457200" lvl="5" indent="-342900">
              <a:lnSpc>
                <a:spcPct val="15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u"/>
            </a:pP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기존 수소 충전소 위치 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서울시 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4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개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)</a:t>
            </a:r>
          </a:p>
          <a:p>
            <a:pPr marL="612000" lvl="1" indent="-171450">
              <a:lnSpc>
                <a:spcPct val="150000"/>
              </a:lnSpc>
              <a:buSzPts val="1800"/>
              <a:buFontTx/>
              <a:buChar char="-"/>
            </a:pP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수소 충전소를 제외한 위치에 수소 충전소를 제안해야하기 때문에 제외</a:t>
            </a:r>
            <a:endParaRPr lang="en-US" altLang="ko-KR" sz="1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66178" y="4462146"/>
            <a:ext cx="22317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1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종 보호시설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중 유치원 분포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00487" y="4449042"/>
            <a:ext cx="21034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1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종 보호시설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중 학교 분포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/>
          <a:srcRect t="2755" b="-1"/>
          <a:stretch/>
        </p:blipFill>
        <p:spPr>
          <a:xfrm>
            <a:off x="5929798" y="2837985"/>
            <a:ext cx="1964372" cy="161105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232406" y="4449042"/>
            <a:ext cx="15247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</a:t>
            </a:r>
            <a:r>
              <a:rPr lang="ko-KR" altLang="en-US" sz="11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수소충전소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 분포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709" y="2857127"/>
            <a:ext cx="2256962" cy="1594892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2221" y="2845413"/>
            <a:ext cx="2051026" cy="161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91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수소 충전소 최적입지선정</a:t>
            </a:r>
            <a:endParaRPr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7818" y="726213"/>
            <a:ext cx="24349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1</a:t>
            </a:r>
            <a:r>
              <a:rPr lang="ko-KR" altLang="en-US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차 </a:t>
            </a:r>
            <a:r>
              <a:rPr lang="en-US" altLang="ko-KR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MCLP </a:t>
            </a:r>
            <a:r>
              <a:rPr lang="ko-KR" altLang="en-US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분석결과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r="20853"/>
          <a:stretch/>
        </p:blipFill>
        <p:spPr>
          <a:xfrm>
            <a:off x="441950" y="1268933"/>
            <a:ext cx="3475048" cy="2972039"/>
          </a:xfrm>
          <a:prstGeom prst="rect">
            <a:avLst/>
          </a:prstGeom>
        </p:spPr>
      </p:pic>
      <p:pic>
        <p:nvPicPr>
          <p:cNvPr id="1026" name="Picture 2" descr="https://www.notion.so/image/https%3A%2F%2Fs3-us-west-2.amazonaws.com%2Fsecure.notion-static.com%2Fb8716c6d-18da-44a4-be3c-f4130c8a3a4a%2FUntitled.png?table=block&amp;id=5cb9576b-c705-4f60-8d97-7a0382d0a511&amp;spaceId=f32c456b-1fca-4ae6-95f4-598fe4868f1c&amp;width=1700&amp;userId=ef927734-f09f-44a4-9820-8e803d4129e0&amp;cache=v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7371" y="1268933"/>
            <a:ext cx="1669735" cy="1104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notion.so/image/https%3A%2F%2Fs3-us-west-2.amazonaws.com%2Fsecure.notion-static.com%2Ff28e4edf-a753-45e8-8e37-538d4821fa76%2FUntitled.png?table=block&amp;id=82997250-c5dc-44c1-a32d-b0c3cab51bbc&amp;spaceId=f32c456b-1fca-4ae6-95f4-598fe4868f1c&amp;width=1700&amp;userId=ef927734-f09f-44a4-9820-8e803d4129e0&amp;cache=v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6487" y="1268934"/>
            <a:ext cx="1679532" cy="1104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4193235" y="2373113"/>
            <a:ext cx="4718967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5" indent="-342900">
              <a:lnSpc>
                <a:spcPct val="20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u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서울시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2021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년 수소 충전소 구축 목표에 따라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8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개의 입지 선정 분석 결과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산과 강 위에 설치하라는 제안이 나옴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114300" lvl="5">
              <a:lnSpc>
                <a:spcPct val="200000"/>
              </a:lnSpc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	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Wingdings" panose="05000000000000000000" pitchFamily="2" charset="2"/>
              </a:rPr>
              <a:t>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하천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산같은 충전소 구축 불가 지역 고려 필요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lvl="5" indent="-342900">
              <a:lnSpc>
                <a:spcPct val="200000"/>
              </a:lnSpc>
              <a:buClr>
                <a:schemeClr val="dk2"/>
              </a:buClr>
              <a:buSzPts val="1800"/>
              <a:buFont typeface="Wingdings" panose="05000000000000000000" pitchFamily="2" charset="2"/>
              <a:buChar char="u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분석 계획</a:t>
            </a: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임야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하천 등 개발이 불가능한 지역 제외</a:t>
            </a: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인구밀도 격자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100m x 100m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로 변환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가중치 산정에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LPG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충전소 추가 고려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Heuristic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분석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: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수소자동차 등록현황 고려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17410" y="4344313"/>
            <a:ext cx="24449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 algn="ctr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MCLP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분석 결과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(1km x 1km)</a:t>
            </a:r>
            <a:endParaRPr lang="ko-KR" altLang="en-US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847398F-9A11-45BF-8DD8-9A2335C00244}"/>
              </a:ext>
            </a:extLst>
          </p:cNvPr>
          <p:cNvSpPr/>
          <p:nvPr/>
        </p:nvSpPr>
        <p:spPr>
          <a:xfrm>
            <a:off x="3032380" y="3420205"/>
            <a:ext cx="315310" cy="307428"/>
          </a:xfrm>
          <a:prstGeom prst="ellipse">
            <a:avLst/>
          </a:prstGeom>
          <a:noFill/>
          <a:ln>
            <a:solidFill>
              <a:srgbClr val="4A8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/>
          <p:cNvCxnSpPr>
            <a:stCxn id="12" idx="7"/>
          </p:cNvCxnSpPr>
          <p:nvPr/>
        </p:nvCxnSpPr>
        <p:spPr>
          <a:xfrm flipV="1">
            <a:off x="3301514" y="1925444"/>
            <a:ext cx="1783442" cy="1539783"/>
          </a:xfrm>
          <a:prstGeom prst="straightConnector1">
            <a:avLst/>
          </a:prstGeom>
          <a:ln w="28575">
            <a:solidFill>
              <a:srgbClr val="4A8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D847398F-9A11-45BF-8DD8-9A2335C00244}"/>
              </a:ext>
            </a:extLst>
          </p:cNvPr>
          <p:cNvSpPr/>
          <p:nvPr/>
        </p:nvSpPr>
        <p:spPr>
          <a:xfrm>
            <a:off x="5059080" y="1699297"/>
            <a:ext cx="315310" cy="307428"/>
          </a:xfrm>
          <a:prstGeom prst="ellipse">
            <a:avLst/>
          </a:prstGeom>
          <a:noFill/>
          <a:ln>
            <a:solidFill>
              <a:srgbClr val="4A8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847398F-9A11-45BF-8DD8-9A2335C00244}"/>
              </a:ext>
            </a:extLst>
          </p:cNvPr>
          <p:cNvSpPr/>
          <p:nvPr/>
        </p:nvSpPr>
        <p:spPr>
          <a:xfrm>
            <a:off x="6779549" y="1669934"/>
            <a:ext cx="315310" cy="307428"/>
          </a:xfrm>
          <a:prstGeom prst="ellipse">
            <a:avLst/>
          </a:prstGeom>
          <a:noFill/>
          <a:ln>
            <a:solidFill>
              <a:srgbClr val="4A8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D847398F-9A11-45BF-8DD8-9A2335C00244}"/>
              </a:ext>
            </a:extLst>
          </p:cNvPr>
          <p:cNvSpPr/>
          <p:nvPr/>
        </p:nvSpPr>
        <p:spPr>
          <a:xfrm>
            <a:off x="776860" y="1529680"/>
            <a:ext cx="315310" cy="307428"/>
          </a:xfrm>
          <a:prstGeom prst="ellipse">
            <a:avLst/>
          </a:prstGeom>
          <a:noFill/>
          <a:ln>
            <a:solidFill>
              <a:srgbClr val="4A8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구부러진 연결선 12"/>
          <p:cNvCxnSpPr/>
          <p:nvPr/>
        </p:nvCxnSpPr>
        <p:spPr>
          <a:xfrm rot="16200000" flipH="1">
            <a:off x="3858237" y="-1424022"/>
            <a:ext cx="155244" cy="6002689"/>
          </a:xfrm>
          <a:prstGeom prst="curvedConnector3">
            <a:avLst>
              <a:gd name="adj1" fmla="val -147252"/>
            </a:avLst>
          </a:prstGeom>
          <a:ln w="28575">
            <a:solidFill>
              <a:srgbClr val="4A8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26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2450817" y="2639280"/>
            <a:ext cx="598003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4400" dirty="0"/>
              <a:t>DE </a:t>
            </a:r>
            <a:r>
              <a:rPr lang="ko-KR" altLang="en-US" sz="4400" dirty="0"/>
              <a:t>진행사항</a:t>
            </a: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15884" y="174950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946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/>
              <a:t>데이터 수집</a:t>
            </a:r>
            <a:endParaRPr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7818" y="726213"/>
            <a:ext cx="24349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ko-KR" altLang="en-US" sz="16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데이터 리스트</a:t>
            </a:r>
            <a:endParaRPr lang="ko-KR" altLang="en-US" sz="16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/>
          </p:nvPr>
        </p:nvGraphicFramePr>
        <p:xfrm>
          <a:off x="381000" y="1186687"/>
          <a:ext cx="8427721" cy="3313681"/>
        </p:xfrm>
        <a:graphic>
          <a:graphicData uri="http://schemas.openxmlformats.org/drawingml/2006/table">
            <a:tbl>
              <a:tblPr firstRow="1" bandRow="1">
                <a:tableStyleId>{72FC3F81-A05E-4C6C-82A8-8F35BC810176}</a:tableStyleId>
              </a:tblPr>
              <a:tblGrid>
                <a:gridCol w="430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15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22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7665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66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No.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 건수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전처리 후 건수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출처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비고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서울시 자치구별 </a:t>
                      </a:r>
                      <a:r>
                        <a:rPr lang="ko-KR" altLang="en-US" sz="11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수소차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등록현황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288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r>
                        <a:rPr lang="en-US" altLang="ko-KR" sz="1100" baseline="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2020.09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서울시 </a:t>
                      </a:r>
                      <a:r>
                        <a:rPr lang="ko-KR" altLang="en-US" sz="11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가구원수별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가구수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9911</a:t>
                      </a:r>
                      <a:r>
                        <a:rPr lang="ko-KR" altLang="en-US" sz="1100" b="1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1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endParaRPr lang="ko-KR" altLang="en-US" sz="11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r>
                        <a:rPr lang="en-US" altLang="ko-KR" sz="1100" baseline="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개년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서울시 상권배후지 직장인구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327240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r>
                        <a:rPr lang="en-US" altLang="ko-KR" sz="1100" baseline="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서울시 상권배후지 </a:t>
                      </a:r>
                      <a:r>
                        <a:rPr lang="ko-KR" altLang="en-US" sz="11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집객시설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315120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r>
                        <a:rPr lang="en-US" altLang="ko-KR" sz="1100" baseline="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서울시 주민등록인구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81060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r>
                        <a:rPr lang="en-US" altLang="ko-KR" sz="1100" baseline="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18~20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년</a:t>
                      </a:r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,3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개년</a:t>
                      </a:r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분기별</a:t>
                      </a:r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서울시 구별 주차장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2340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r>
                        <a:rPr lang="en-US" altLang="ko-KR" sz="1100" baseline="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18~20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년</a:t>
                      </a:r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,3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개년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7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성별</a:t>
                      </a:r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연령별 자동차 등록현황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72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 </a:t>
                      </a:r>
                      <a:r>
                        <a:rPr lang="ko-KR" altLang="en-US" sz="11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열린데이터</a:t>
                      </a:r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광장</a:t>
                      </a:r>
                      <a:endParaRPr lang="en-US" altLang="ko-KR" sz="1100" baseline="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1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</a:t>
                      </a:r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3998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/>
          <p:cNvGraphicFramePr>
            <a:graphicFrameLocks noGrp="1"/>
          </p:cNvGraphicFramePr>
          <p:nvPr>
            <p:extLst/>
          </p:nvPr>
        </p:nvGraphicFramePr>
        <p:xfrm>
          <a:off x="365760" y="1064767"/>
          <a:ext cx="8427721" cy="3709921"/>
        </p:xfrm>
        <a:graphic>
          <a:graphicData uri="http://schemas.openxmlformats.org/drawingml/2006/table">
            <a:tbl>
              <a:tblPr firstRow="1" bandRow="1">
                <a:tableStyleId>{72FC3F81-A05E-4C6C-82A8-8F35BC810176}</a:tableStyleId>
              </a:tblPr>
              <a:tblGrid>
                <a:gridCol w="4303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15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34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34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22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7665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66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No.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 건수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전처리 후 건수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출처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비고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/>
                          <a:sym typeface="Arial"/>
                        </a:rPr>
                        <a:t>8</a:t>
                      </a:r>
                      <a:endParaRPr lang="ko-KR" altLang="en-US" sz="1200" b="0" i="0" u="none" strike="noStrike" cap="none" dirty="0">
                        <a:solidFill>
                          <a:srgbClr val="000000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한국가스안전공사</a:t>
                      </a:r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_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수소충전소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363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600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/>
                      </a:r>
                      <a:b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한국가스안전공사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위경도</a:t>
                      </a:r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20.09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/>
                          <a:sym typeface="Arial"/>
                        </a:rPr>
                        <a:t>9</a:t>
                      </a:r>
                      <a:endParaRPr lang="ko-KR" altLang="en-US" sz="1200" b="0" i="0" u="none" strike="noStrike" cap="none" dirty="0">
                        <a:solidFill>
                          <a:srgbClr val="000000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월별</a:t>
                      </a:r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구별 자동차 등록현황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24300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-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 </a:t>
                      </a:r>
                      <a:r>
                        <a:rPr lang="ko-KR" altLang="en-US" sz="12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열린데이터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광장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18~20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년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/>
                          <a:sym typeface="Arial"/>
                        </a:rPr>
                        <a:t>10</a:t>
                      </a:r>
                      <a:endParaRPr lang="ko-KR" altLang="en-US" sz="1200" b="0" i="0" u="none" strike="noStrike" cap="none" dirty="0">
                        <a:solidFill>
                          <a:srgbClr val="000000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유치원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21912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19152</a:t>
                      </a:r>
                      <a:r>
                        <a:rPr lang="ko-KR" altLang="en-US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 </a:t>
                      </a:r>
                      <a:r>
                        <a:rPr lang="ko-KR" altLang="en-US" sz="12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열린데이터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광장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서울특별시교육청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위경도</a:t>
                      </a:r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열 삭제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/>
                          <a:sym typeface="Arial"/>
                        </a:rPr>
                        <a:t>11</a:t>
                      </a:r>
                      <a:endParaRPr lang="ko-KR" altLang="en-US" sz="1200" b="0" i="0" u="none" strike="noStrike" cap="none" dirty="0">
                        <a:solidFill>
                          <a:srgbClr val="000000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전국 </a:t>
                      </a:r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LPG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충전소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10209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20410</a:t>
                      </a:r>
                      <a:r>
                        <a:rPr lang="ko-KR" altLang="en-US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한국가스안전공사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위경도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/>
                          <a:sym typeface="Arial"/>
                        </a:rPr>
                        <a:t>12</a:t>
                      </a:r>
                      <a:endParaRPr lang="ko-KR" altLang="en-US" sz="1200" b="0" i="0" u="none" strike="noStrike" cap="none" dirty="0">
                        <a:solidFill>
                          <a:srgbClr val="000000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초중고</a:t>
                      </a:r>
                      <a:r>
                        <a:rPr lang="ko-KR" altLang="en-US" sz="1200" baseline="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학교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99278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17028</a:t>
                      </a:r>
                      <a:r>
                        <a:rPr lang="ko-KR" altLang="en-US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서울특별시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위경도</a:t>
                      </a:r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열 삭제</a:t>
                      </a:r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유일값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/>
                          <a:sym typeface="Arial"/>
                        </a:rPr>
                        <a:t>13</a:t>
                      </a:r>
                      <a:endParaRPr lang="ko-KR" altLang="en-US" sz="1200" b="0" i="0" u="none" strike="noStrike" cap="none" dirty="0">
                        <a:solidFill>
                          <a:srgbClr val="000000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토지임야정보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853031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진행중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공공데이터포털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국토교통부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위경도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1200" b="0" i="0" u="none" strike="noStrike" cap="none" dirty="0" smtClean="0">
                          <a:solidFill>
                            <a:srgbClr val="0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Arial"/>
                          <a:sym typeface="Arial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화재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26960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34996</a:t>
                      </a:r>
                      <a:r>
                        <a:rPr lang="ko-KR" altLang="en-US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건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 </a:t>
                      </a:r>
                      <a:r>
                        <a:rPr lang="ko-KR" altLang="en-US" sz="12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열린데이터</a:t>
                      </a:r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광장</a:t>
                      </a:r>
                      <a:endParaRPr lang="en-US" altLang="ko-KR" sz="1200" dirty="0" smtClean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서울시 소방재난본부 </a:t>
                      </a:r>
                      <a:r>
                        <a:rPr lang="ko-KR" altLang="en-US" sz="12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현장대응단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위경도</a:t>
                      </a:r>
                      <a:endParaRPr lang="ko-KR" altLang="en-US"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/>
              <a:t>데이터 수집</a:t>
            </a:r>
            <a:endParaRPr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7818" y="726213"/>
            <a:ext cx="24349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ko-KR" altLang="en-US" sz="16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데이터 리스트</a:t>
            </a:r>
            <a:endParaRPr lang="ko-KR" altLang="en-US" sz="16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4061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/>
              <a:t>데이터 수집</a:t>
            </a:r>
            <a:endParaRPr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7818" y="729047"/>
            <a:ext cx="2768262" cy="335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Warehouse: MySQL </a:t>
            </a:r>
            <a:r>
              <a:rPr lang="ko-KR" altLang="en-US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구축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566" y="1053632"/>
            <a:ext cx="6508434" cy="34733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67393" y="4527020"/>
            <a:ext cx="178606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-342900">
              <a:buClr>
                <a:schemeClr val="dk2"/>
              </a:buClr>
              <a:buSzPts val="1800"/>
            </a:pPr>
            <a:r>
              <a:rPr lang="en-US" altLang="ko-KR" sz="11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MySQL</a:t>
            </a:r>
            <a:r>
              <a:rPr lang="ko-KR" altLang="en-US" sz="11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에 데이터 저장</a:t>
            </a:r>
            <a:endParaRPr lang="ko-KR" altLang="en-US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  <a:p>
            <a:pPr marL="457200" indent="-342900">
              <a:buClr>
                <a:schemeClr val="dk2"/>
              </a:buClr>
              <a:buSzPts val="1800"/>
            </a:pPr>
            <a:endParaRPr lang="ko-KR" altLang="en-US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59359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>
            <a:spLocks noGrp="1"/>
          </p:cNvSpPr>
          <p:nvPr>
            <p:ph type="title"/>
          </p:nvPr>
        </p:nvSpPr>
        <p:spPr>
          <a:xfrm>
            <a:off x="3705517" y="264172"/>
            <a:ext cx="173296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목 차</a:t>
            </a:r>
            <a:endParaRPr sz="4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8" name="Google Shape;198;p32"/>
          <p:cNvSpPr txBox="1">
            <a:spLocks noGrp="1"/>
          </p:cNvSpPr>
          <p:nvPr>
            <p:ph type="ctrTitle" idx="2"/>
          </p:nvPr>
        </p:nvSpPr>
        <p:spPr>
          <a:xfrm>
            <a:off x="2413629" y="1544696"/>
            <a:ext cx="4316742" cy="1872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01. </a:t>
            </a:r>
            <a:r>
              <a:rPr lang="ko-KR" altLang="en-US" sz="2400" dirty="0"/>
              <a:t>주제 선정배경 및 서비스</a:t>
            </a:r>
            <a:r>
              <a:rPr lang="en-US" altLang="ko-KR" sz="2400" dirty="0"/>
              <a:t/>
            </a:r>
            <a:br>
              <a:rPr lang="en-US" altLang="ko-KR" sz="2400" dirty="0"/>
            </a:br>
            <a:r>
              <a:rPr lang="en-US" altLang="ko-KR" sz="2400" dirty="0"/>
              <a:t/>
            </a:r>
            <a:br>
              <a:rPr lang="en-US" altLang="ko-KR" sz="2400" dirty="0"/>
            </a:br>
            <a:r>
              <a:rPr lang="en-US" altLang="ko-KR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02. </a:t>
            </a:r>
            <a:r>
              <a:rPr lang="en-US" altLang="ko-KR" sz="2400" dirty="0"/>
              <a:t>DS </a:t>
            </a:r>
            <a:r>
              <a:rPr lang="ko-KR" altLang="en-US" sz="2400" dirty="0"/>
              <a:t>진행사항</a:t>
            </a:r>
            <a:r>
              <a:rPr lang="en-US" altLang="ko-KR" sz="2400" dirty="0"/>
              <a:t/>
            </a:r>
            <a:br>
              <a:rPr lang="en-US" altLang="ko-KR" sz="2400" dirty="0"/>
            </a:br>
            <a:r>
              <a:rPr lang="en-US" altLang="ko-KR" sz="2400" dirty="0"/>
              <a:t/>
            </a:r>
            <a:br>
              <a:rPr lang="en-US" altLang="ko-KR" sz="2400" dirty="0"/>
            </a:br>
            <a:r>
              <a:rPr lang="en-US" altLang="ko-KR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03. </a:t>
            </a:r>
            <a:r>
              <a:rPr lang="en-US" altLang="ko-KR" sz="2400" dirty="0"/>
              <a:t>DE </a:t>
            </a:r>
            <a:r>
              <a:rPr lang="ko-KR" altLang="en-US" sz="2400" dirty="0"/>
              <a:t>진행사항</a:t>
            </a:r>
            <a:endParaRPr sz="240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b="12626"/>
          <a:stretch/>
        </p:blipFill>
        <p:spPr>
          <a:xfrm>
            <a:off x="6284563" y="2952257"/>
            <a:ext cx="2859437" cy="1872007"/>
          </a:xfrm>
          <a:prstGeom prst="rect">
            <a:avLst/>
          </a:prstGeom>
        </p:spPr>
      </p:pic>
      <p:sp>
        <p:nvSpPr>
          <p:cNvPr id="5" name="모서리가 둥근 사각형 설명선 4"/>
          <p:cNvSpPr/>
          <p:nvPr/>
        </p:nvSpPr>
        <p:spPr>
          <a:xfrm>
            <a:off x="7158497" y="2846531"/>
            <a:ext cx="1247623" cy="510159"/>
          </a:xfrm>
          <a:prstGeom prst="wedgeRoundRectCallout">
            <a:avLst>
              <a:gd name="adj1" fmla="val 28416"/>
              <a:gd name="adj2" fmla="val 81177"/>
              <a:gd name="adj3" fmla="val 16667"/>
            </a:avLst>
          </a:prstGeom>
          <a:solidFill>
            <a:srgbClr val="C5E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rPr>
              <a:t>에이치아이</a:t>
            </a:r>
            <a:r>
              <a:rPr lang="ko-KR" altLang="en-US" b="1" dirty="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rPr>
              <a:t> </a:t>
            </a:r>
            <a:r>
              <a:rPr lang="ko-KR" altLang="en-US" b="1" dirty="0" err="1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 ExtraBold" panose="020B0600000101010101" pitchFamily="50" charset="-127"/>
                <a:sym typeface="Montserrat"/>
              </a:rPr>
              <a:t>에이치투</a:t>
            </a:r>
            <a:endParaRPr lang="ko-KR" altLang="en-US" b="1" dirty="0">
              <a:solidFill>
                <a:schemeClr val="accen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나눔스퀘어 ExtraBold" panose="020B0600000101010101" pitchFamily="50" charset="-127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/>
              <a:t>데이터 수집</a:t>
            </a:r>
            <a:endParaRPr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7818" y="729047"/>
            <a:ext cx="2768262" cy="335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6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OPEN API</a:t>
            </a:r>
            <a:endParaRPr lang="ko-KR" altLang="en-US" sz="16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352026" y="978199"/>
            <a:ext cx="2979174" cy="3501398"/>
            <a:chOff x="2787804" y="-56654"/>
            <a:chExt cx="3860645" cy="5938845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87804" y="-56654"/>
              <a:ext cx="3860645" cy="2715726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87804" y="2653980"/>
              <a:ext cx="3860645" cy="2118376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87804" y="4767263"/>
              <a:ext cx="3860645" cy="1114928"/>
            </a:xfrm>
            <a:prstGeom prst="rect">
              <a:avLst/>
            </a:prstGeom>
          </p:spPr>
        </p:pic>
      </p:grp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6"/>
          <a:srcRect b="56538"/>
          <a:stretch/>
        </p:blipFill>
        <p:spPr>
          <a:xfrm>
            <a:off x="1695162" y="3572755"/>
            <a:ext cx="2461838" cy="85135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5162" y="978199"/>
            <a:ext cx="2461838" cy="2269507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173311" y="3261362"/>
            <a:ext cx="15055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Open API </a:t>
            </a:r>
            <a:r>
              <a:rPr lang="ko-KR" altLang="en-US" sz="11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저장</a:t>
            </a:r>
            <a:endParaRPr lang="ko-KR" altLang="en-US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28496" y="4534797"/>
            <a:ext cx="2457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</a:t>
            </a:r>
            <a:r>
              <a:rPr lang="ko-KR" altLang="en-US" sz="11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지번주소에서 위경도주소로 변경</a:t>
            </a:r>
            <a:endParaRPr lang="ko-KR" altLang="en-US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146060" y="4443242"/>
            <a:ext cx="15600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Fig. </a:t>
            </a:r>
            <a:r>
              <a:rPr lang="ko-KR" altLang="en-US" sz="1100" dirty="0" smtClean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위경도 변환 성공</a:t>
            </a:r>
            <a:endParaRPr lang="ko-KR" altLang="en-US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54307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2"/>
          <p:cNvSpPr txBox="1">
            <a:spLocks noGrp="1"/>
          </p:cNvSpPr>
          <p:nvPr>
            <p:ph type="title"/>
          </p:nvPr>
        </p:nvSpPr>
        <p:spPr>
          <a:xfrm>
            <a:off x="2378992" y="1902600"/>
            <a:ext cx="6141231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5400" dirty="0"/>
              <a:t>감사합니다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261926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2450817" y="2639280"/>
            <a:ext cx="598003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sz="4400" dirty="0"/>
              <a:t>주제 선정배경 및 서비스</a:t>
            </a: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15884" y="174950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3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주제 선정배경</a:t>
            </a:r>
            <a:endParaRPr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6"/>
          </p:nvPr>
        </p:nvSpPr>
        <p:spPr>
          <a:xfrm>
            <a:off x="8171424" y="4900732"/>
            <a:ext cx="883315" cy="166568"/>
          </a:xfrm>
        </p:spPr>
        <p:txBody>
          <a:bodyPr/>
          <a:lstStyle/>
          <a:p>
            <a:fld id="{8E07143E-AFDD-45EC-8496-8264CE3ADF27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02253" y="3546165"/>
            <a:ext cx="22467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Fig.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서울시 수소충전소 현황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40" y="1067601"/>
            <a:ext cx="2846448" cy="25333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B166202-6E0D-4E44-81B4-201F0374DCB2}"/>
              </a:ext>
            </a:extLst>
          </p:cNvPr>
          <p:cNvSpPr txBox="1"/>
          <p:nvPr/>
        </p:nvSpPr>
        <p:spPr>
          <a:xfrm>
            <a:off x="1661277" y="3543383"/>
            <a:ext cx="22467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Fig.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서울시 전기충전소 현황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9055C8C-0E84-4FC1-B261-C544CEA2AAF5}"/>
              </a:ext>
            </a:extLst>
          </p:cNvPr>
          <p:cNvGrpSpPr/>
          <p:nvPr/>
        </p:nvGrpSpPr>
        <p:grpSpPr>
          <a:xfrm>
            <a:off x="4654446" y="1244717"/>
            <a:ext cx="2544015" cy="2145516"/>
            <a:chOff x="3174644" y="1285452"/>
            <a:chExt cx="2544015" cy="2145516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755" b="97920" l="3008" r="95113">
                          <a14:foregroundMark x1="25439" y1="49629" x2="29198" y2="41605"/>
                          <a14:foregroundMark x1="29073" y1="42051" x2="33083" y2="43982"/>
                          <a14:foregroundMark x1="33459" y1="38187" x2="34211" y2="24517"/>
                          <a14:foregroundMark x1="32456" y1="23328" x2="39223" y2="23477"/>
                          <a14:foregroundMark x1="38847" y1="23477" x2="42607" y2="19465"/>
                          <a14:foregroundMark x1="42607" y1="19465" x2="46115" y2="23031"/>
                          <a14:foregroundMark x1="45614" y1="23031" x2="45489" y2="30163"/>
                          <a14:foregroundMark x1="46115" y1="29718" x2="51128" y2="28678"/>
                          <a14:foregroundMark x1="57268" y1="7875" x2="59900" y2="4903"/>
                          <a14:foregroundMark x1="91228" y1="49480" x2="95238" y2="46805"/>
                          <a14:foregroundMark x1="76942" y1="89153" x2="74561" y2="93314"/>
                          <a14:foregroundMark x1="70802" y1="96582" x2="67794" y2="98068"/>
                          <a14:foregroundMark x1="10401" y1="58692" x2="8145" y2="61218"/>
                          <a14:foregroundMark x1="4637" y1="53046" x2="3008" y2="5527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174644" y="1285452"/>
              <a:ext cx="2544015" cy="2145516"/>
            </a:xfrm>
            <a:prstGeom prst="rect">
              <a:avLst/>
            </a:prstGeom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73F07B81-E459-4A81-AD56-7FC58BC120BA}"/>
                </a:ext>
              </a:extLst>
            </p:cNvPr>
            <p:cNvGrpSpPr/>
            <p:nvPr/>
          </p:nvGrpSpPr>
          <p:grpSpPr>
            <a:xfrm>
              <a:off x="3704897" y="2151993"/>
              <a:ext cx="2012734" cy="1058918"/>
              <a:chOff x="3704897" y="2151993"/>
              <a:chExt cx="2012734" cy="1058918"/>
            </a:xfrm>
          </p:grpSpPr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id="{D847398F-9A11-45BF-8DD8-9A2335C00244}"/>
                  </a:ext>
                </a:extLst>
              </p:cNvPr>
              <p:cNvSpPr/>
              <p:nvPr/>
            </p:nvSpPr>
            <p:spPr>
              <a:xfrm>
                <a:off x="3704897" y="2151993"/>
                <a:ext cx="315310" cy="307428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38AA42DE-023F-4A33-878C-6F33EAD1DADE}"/>
                  </a:ext>
                </a:extLst>
              </p:cNvPr>
              <p:cNvSpPr/>
              <p:nvPr/>
            </p:nvSpPr>
            <p:spPr>
              <a:xfrm>
                <a:off x="3904594" y="2446284"/>
                <a:ext cx="315310" cy="307428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B15D43C2-08FA-46EA-AE0B-659F26A0FC0D}"/>
                  </a:ext>
                </a:extLst>
              </p:cNvPr>
              <p:cNvSpPr/>
              <p:nvPr/>
            </p:nvSpPr>
            <p:spPr>
              <a:xfrm>
                <a:off x="4598279" y="2903483"/>
                <a:ext cx="315310" cy="307428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B1F52064-ECAB-4882-8553-67AC22D1FE06}"/>
                  </a:ext>
                </a:extLst>
              </p:cNvPr>
              <p:cNvSpPr/>
              <p:nvPr/>
            </p:nvSpPr>
            <p:spPr>
              <a:xfrm>
                <a:off x="5402321" y="2328040"/>
                <a:ext cx="315310" cy="307428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4FF7BB3-D5D0-4548-96FD-148F9CA2F73C}"/>
              </a:ext>
            </a:extLst>
          </p:cNvPr>
          <p:cNvSpPr txBox="1"/>
          <p:nvPr/>
        </p:nvSpPr>
        <p:spPr>
          <a:xfrm>
            <a:off x="2318314" y="4106676"/>
            <a:ext cx="43274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u="sng" dirty="0">
                <a:solidFill>
                  <a:srgbClr val="222222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2025</a:t>
            </a:r>
            <a:r>
              <a:rPr lang="ko-KR" altLang="en-US" b="1" i="0" u="sng" dirty="0">
                <a:solidFill>
                  <a:srgbClr val="222222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년까지 서울에 </a:t>
            </a:r>
            <a:r>
              <a:rPr lang="en-US" altLang="ko-KR" b="1" i="0" u="sng" dirty="0">
                <a:solidFill>
                  <a:srgbClr val="222222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48</a:t>
            </a:r>
            <a:r>
              <a:rPr lang="ko-KR" altLang="en-US" b="1" i="0" u="sng" dirty="0">
                <a:solidFill>
                  <a:srgbClr val="222222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</a:t>
            </a:r>
            <a:r>
              <a:rPr lang="en-US" altLang="ko-KR" b="1" u="sng" dirty="0">
                <a:solidFill>
                  <a:srgbClr val="22222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b="1" u="sng" dirty="0">
                <a:solidFill>
                  <a:srgbClr val="22222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구축 목표</a:t>
            </a:r>
            <a:r>
              <a:rPr lang="en-US" altLang="ko-KR" b="1" u="sng" dirty="0">
                <a:solidFill>
                  <a:srgbClr val="22222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b="1" u="sng" dirty="0">
                <a:solidFill>
                  <a:srgbClr val="22222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그러나 현재 </a:t>
            </a:r>
            <a:r>
              <a:rPr lang="en-US" altLang="ko-KR" b="1" u="sng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ko-KR" altLang="en-US" b="1" u="sng" dirty="0">
                <a:solidFill>
                  <a:srgbClr val="22222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 뿐</a:t>
            </a:r>
            <a:r>
              <a:rPr lang="en-US" altLang="ko-KR" b="1" u="sng" dirty="0">
                <a:solidFill>
                  <a:srgbClr val="22222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5F3E04-587F-472E-ADDC-C7D7CD452200}"/>
              </a:ext>
            </a:extLst>
          </p:cNvPr>
          <p:cNvSpPr txBox="1"/>
          <p:nvPr/>
        </p:nvSpPr>
        <p:spPr>
          <a:xfrm>
            <a:off x="157819" y="729047"/>
            <a:ext cx="2499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ko-KR" altLang="en-US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서울 수소충전소 구축 현황</a:t>
            </a:r>
          </a:p>
        </p:txBody>
      </p:sp>
    </p:spTree>
    <p:extLst>
      <p:ext uri="{BB962C8B-B14F-4D97-AF65-F5344CB8AC3E}">
        <p14:creationId xmlns:p14="http://schemas.microsoft.com/office/powerpoint/2010/main" val="206890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주제 선정배경</a:t>
            </a:r>
            <a:endParaRPr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6"/>
          </p:nvPr>
        </p:nvSpPr>
        <p:spPr>
          <a:xfrm>
            <a:off x="8171424" y="4900732"/>
            <a:ext cx="883315" cy="166568"/>
          </a:xfrm>
        </p:spPr>
        <p:txBody>
          <a:bodyPr/>
          <a:lstStyle/>
          <a:p>
            <a:fld id="{8E07143E-AFDD-45EC-8496-8264CE3ADF27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84ADC7-6946-4720-A3C9-2AA13CFC0A09}"/>
              </a:ext>
            </a:extLst>
          </p:cNvPr>
          <p:cNvSpPr txBox="1"/>
          <p:nvPr/>
        </p:nvSpPr>
        <p:spPr>
          <a:xfrm>
            <a:off x="1484872" y="4104008"/>
            <a:ext cx="712820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u="sng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수소차</a:t>
            </a:r>
            <a:r>
              <a:rPr lang="ko-KR" altLang="en-US" u="sng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보급확산 목표 달성을 위해 수요분석 및 규제를 고려한 수소충전소 구축이 필요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43EF08-B25B-4FA2-8241-DD12B846DCDB}"/>
              </a:ext>
            </a:extLst>
          </p:cNvPr>
          <p:cNvSpPr txBox="1"/>
          <p:nvPr/>
        </p:nvSpPr>
        <p:spPr>
          <a:xfrm>
            <a:off x="6897281" y="3240275"/>
            <a:ext cx="22467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Fig. </a:t>
            </a:r>
            <a:r>
              <a:rPr lang="ko-KR" altLang="en-US" sz="11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수소차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구매 결정시 걸림돌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ontserrat"/>
              </a:rPr>
              <a:t>(</a:t>
            </a:r>
            <a:r>
              <a:rPr lang="ko-KR" altLang="en-US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ontserrat"/>
              </a:rPr>
              <a:t>국민권익위 </a:t>
            </a:r>
            <a:r>
              <a:rPr lang="ko-KR" altLang="en-US" sz="1100" dirty="0" err="1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ontserrat"/>
              </a:rPr>
              <a:t>수소차</a:t>
            </a:r>
            <a:r>
              <a:rPr lang="ko-KR" altLang="en-US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ontserrat"/>
              </a:rPr>
              <a:t> 민원 조사결과</a:t>
            </a:r>
            <a:r>
              <a:rPr lang="en-US" altLang="ko-KR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Montserrat"/>
              </a:rPr>
              <a:t>)</a:t>
            </a:r>
            <a:endParaRPr lang="ko-KR" altLang="en-US" sz="11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ontserrat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05434EB-73E5-4BCF-B1E8-287BC0F46504}"/>
              </a:ext>
            </a:extLst>
          </p:cNvPr>
          <p:cNvGrpSpPr/>
          <p:nvPr/>
        </p:nvGrpSpPr>
        <p:grpSpPr>
          <a:xfrm>
            <a:off x="6819886" y="1482278"/>
            <a:ext cx="2092266" cy="1634688"/>
            <a:chOff x="6373641" y="1624097"/>
            <a:chExt cx="2635104" cy="1722726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4DB450D4-D6F7-435A-8FEB-2B379CAA0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73641" y="1672342"/>
              <a:ext cx="2635104" cy="1674481"/>
            </a:xfrm>
            <a:prstGeom prst="rect">
              <a:avLst/>
            </a:prstGeom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8B76ED9-44A8-47ED-BD4B-A141E670B625}"/>
                </a:ext>
              </a:extLst>
            </p:cNvPr>
            <p:cNvSpPr/>
            <p:nvPr/>
          </p:nvSpPr>
          <p:spPr>
            <a:xfrm>
              <a:off x="6599113" y="1624097"/>
              <a:ext cx="2300517" cy="40177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EF7D94D-C5A5-40E2-8209-B257856C1138}"/>
              </a:ext>
            </a:extLst>
          </p:cNvPr>
          <p:cNvSpPr txBox="1"/>
          <p:nvPr/>
        </p:nvSpPr>
        <p:spPr>
          <a:xfrm>
            <a:off x="638877" y="3240275"/>
            <a:ext cx="32713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Fig.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수소충전소 구축 관련 이해관계자의 의견</a:t>
            </a:r>
            <a:endParaRPr lang="ko-KR" altLang="en-US" sz="11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ontserra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89D3DE2-AAFA-490A-AF59-6794BEF7D65E}"/>
              </a:ext>
            </a:extLst>
          </p:cNvPr>
          <p:cNvSpPr txBox="1"/>
          <p:nvPr/>
        </p:nvSpPr>
        <p:spPr>
          <a:xfrm>
            <a:off x="4058489" y="3286243"/>
            <a:ext cx="32713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Fig.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고압가스 안전관리법</a:t>
            </a:r>
            <a:endParaRPr lang="ko-KR" altLang="en-US" sz="11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Montserra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C4E39A-E031-4743-88D5-99E47AC7BBEE}"/>
              </a:ext>
            </a:extLst>
          </p:cNvPr>
          <p:cNvSpPr txBox="1"/>
          <p:nvPr/>
        </p:nvSpPr>
        <p:spPr>
          <a:xfrm>
            <a:off x="3933673" y="1472096"/>
            <a:ext cx="2004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sz="12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수소충전소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규제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7853908"/>
              </p:ext>
            </p:extLst>
          </p:nvPr>
        </p:nvGraphicFramePr>
        <p:xfrm>
          <a:off x="4058489" y="1855750"/>
          <a:ext cx="1945348" cy="1291897"/>
        </p:xfrm>
        <a:graphic>
          <a:graphicData uri="http://schemas.openxmlformats.org/drawingml/2006/table">
            <a:tbl>
              <a:tblPr firstRow="1" bandRow="1">
                <a:tableStyleId>{72FC3F81-A05E-4C6C-82A8-8F35BC810176}</a:tableStyleId>
              </a:tblPr>
              <a:tblGrid>
                <a:gridCol w="972674">
                  <a:extLst>
                    <a:ext uri="{9D8B030D-6E8A-4147-A177-3AD203B41FA5}">
                      <a16:colId xmlns:a16="http://schemas.microsoft.com/office/drawing/2014/main" val="1287347463"/>
                    </a:ext>
                  </a:extLst>
                </a:gridCol>
                <a:gridCol w="972674">
                  <a:extLst>
                    <a:ext uri="{9D8B030D-6E8A-4147-A177-3AD203B41FA5}">
                      <a16:colId xmlns:a16="http://schemas.microsoft.com/office/drawing/2014/main" val="2581916644"/>
                    </a:ext>
                  </a:extLst>
                </a:gridCol>
              </a:tblGrid>
              <a:tr h="4100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종류</a:t>
                      </a:r>
                    </a:p>
                  </a:txBody>
                  <a:tcPr anchor="ctr">
                    <a:solidFill>
                      <a:srgbClr val="4A8C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안전거리</a:t>
                      </a:r>
                    </a:p>
                  </a:txBody>
                  <a:tcPr anchor="ctr">
                    <a:solidFill>
                      <a:srgbClr val="4A8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251117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 sz="11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 보호시설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17m </a:t>
                      </a:r>
                      <a:r>
                        <a:rPr lang="ko-KR" altLang="en-US" sz="11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이상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5636878"/>
                  </a:ext>
                </a:extLst>
              </a:tr>
              <a:tr h="4718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1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종 보호시설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12m </a:t>
                      </a:r>
                      <a:r>
                        <a:rPr lang="ko-KR" altLang="en-US" sz="11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956573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65F3E04-587F-472E-ADDC-C7D7CD452200}"/>
              </a:ext>
            </a:extLst>
          </p:cNvPr>
          <p:cNvSpPr txBox="1"/>
          <p:nvPr/>
        </p:nvSpPr>
        <p:spPr>
          <a:xfrm>
            <a:off x="157819" y="729047"/>
            <a:ext cx="2262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342900">
              <a:buClr>
                <a:schemeClr val="dk2"/>
              </a:buClr>
              <a:buSzPts val="1800"/>
            </a:pPr>
            <a:r>
              <a:rPr lang="ko-KR" altLang="en-US" sz="16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수소충전소</a:t>
            </a:r>
            <a:r>
              <a:rPr lang="ko-KR" altLang="en-US" sz="16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 구축 필요성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2C53BB2-71B9-4337-9E40-FC99A5588011}"/>
              </a:ext>
            </a:extLst>
          </p:cNvPr>
          <p:cNvGrpSpPr/>
          <p:nvPr/>
        </p:nvGrpSpPr>
        <p:grpSpPr>
          <a:xfrm>
            <a:off x="568602" y="1535584"/>
            <a:ext cx="3105806" cy="1612063"/>
            <a:chOff x="568602" y="1535584"/>
            <a:chExt cx="3105806" cy="1612063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4065EB2-02CB-4488-BB21-9A3E08AB93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482" t="62149" r="3625" b="179"/>
            <a:stretch/>
          </p:blipFill>
          <p:spPr>
            <a:xfrm>
              <a:off x="568602" y="1535584"/>
              <a:ext cx="3105806" cy="1612063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77C37CB-938C-4F87-8816-B335084A85E2}"/>
                </a:ext>
              </a:extLst>
            </p:cNvPr>
            <p:cNvSpPr/>
            <p:nvPr/>
          </p:nvSpPr>
          <p:spPr>
            <a:xfrm>
              <a:off x="1742436" y="2417204"/>
              <a:ext cx="1205346" cy="22094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1DF17EA-9A6B-437F-988E-7677BC1583D5}"/>
              </a:ext>
            </a:extLst>
          </p:cNvPr>
          <p:cNvCxnSpPr/>
          <p:nvPr/>
        </p:nvCxnSpPr>
        <p:spPr>
          <a:xfrm>
            <a:off x="6410863" y="1243457"/>
            <a:ext cx="0" cy="2656585"/>
          </a:xfrm>
          <a:prstGeom prst="line">
            <a:avLst/>
          </a:prstGeom>
          <a:ln w="1905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5748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/>
              <a:t>서비스 정의</a:t>
            </a:r>
            <a:endParaRPr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19507" y="1236055"/>
            <a:ext cx="8009699" cy="2919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dk2"/>
              </a:buClr>
              <a:buSzPts val="1800"/>
              <a:buFont typeface="+mj-lt"/>
              <a:buAutoNum type="arabicPeriod"/>
            </a:pP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주제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: 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서울 내 수소충전소 구축 입지 선정 의사결정 지원시스템</a:t>
            </a:r>
            <a:endParaRPr lang="en-US" altLang="ko-KR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  <a:p>
            <a:pPr marL="342900" indent="-342900">
              <a:buClr>
                <a:schemeClr val="dk2"/>
              </a:buClr>
              <a:buSzPts val="1800"/>
              <a:buFont typeface="+mj-lt"/>
              <a:buAutoNum type="arabicPeriod"/>
            </a:pPr>
            <a:endParaRPr lang="en-US" altLang="ko-KR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  <a:p>
            <a:pPr marL="342900" indent="-342900">
              <a:buClr>
                <a:schemeClr val="dk2"/>
              </a:buClr>
              <a:buSzPts val="1800"/>
              <a:buFont typeface="+mj-lt"/>
              <a:buAutoNum type="arabicPeriod"/>
            </a:pP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대상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: </a:t>
            </a:r>
            <a:r>
              <a:rPr lang="ko-KR" altLang="en-US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수소충전소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 특수목적법인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(SPC: </a:t>
            </a:r>
            <a:r>
              <a:rPr lang="ko-KR" altLang="en-US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하이넷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, </a:t>
            </a:r>
            <a:r>
              <a:rPr lang="ko-KR" altLang="en-US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코하이젠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) , 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정부기관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환경부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, </a:t>
            </a:r>
            <a:r>
              <a:rPr lang="ko-KR" altLang="en-US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국토부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), 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외 이해관계자</a:t>
            </a:r>
            <a:b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</a:br>
            <a:endParaRPr lang="ko-KR" altLang="en-US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  <a:p>
            <a:pPr marL="342900" indent="-342900">
              <a:buClr>
                <a:schemeClr val="dk2"/>
              </a:buClr>
              <a:buSzPts val="1800"/>
              <a:buFont typeface="+mj-lt"/>
              <a:buAutoNum type="arabicPeriod"/>
            </a:pP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제공 서비스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:</a:t>
            </a:r>
          </a:p>
          <a:p>
            <a:endParaRPr lang="en-US" altLang="ko-KR" dirty="0"/>
          </a:p>
          <a:p>
            <a:pPr marL="720000" indent="-285750">
              <a:lnSpc>
                <a:spcPct val="120000"/>
              </a:lnSpc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수소충전소 최적 입지 제안</a:t>
            </a:r>
            <a:endParaRPr lang="en-US" altLang="ko-KR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  <a:p>
            <a:pPr marL="720000" indent="-285750">
              <a:lnSpc>
                <a:spcPct val="120000"/>
              </a:lnSpc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인구수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자동차 </a:t>
            </a:r>
            <a:r>
              <a:rPr lang="ko-KR" altLang="en-US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등록현황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, 1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종 보호시설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(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학교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유치원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), LPG 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충전소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, 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수소충전소</a:t>
            </a:r>
            <a:r>
              <a:rPr lang="en-US" altLang="ko-KR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, </a:t>
            </a:r>
            <a:r>
              <a:rPr lang="ko-KR" altLang="en-US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수소차등록현황</a:t>
            </a:r>
            <a:endParaRPr lang="ko-KR" altLang="en-US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  <a:p>
            <a:pPr marL="720000" indent="-285750">
              <a:lnSpc>
                <a:spcPct val="120000"/>
              </a:lnSpc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수소차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 </a:t>
            </a:r>
            <a:r>
              <a:rPr lang="ko-KR" altLang="en-US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증감추이</a:t>
            </a:r>
            <a:endParaRPr lang="ko-KR" altLang="en-US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  <a:sym typeface="Montserrat"/>
            </a:endParaRPr>
          </a:p>
          <a:p>
            <a:pPr marL="720000" indent="-285750">
              <a:lnSpc>
                <a:spcPct val="120000"/>
              </a:lnSpc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수소충전소</a:t>
            </a: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 구축 현황 및 정부 계획 비교</a:t>
            </a:r>
          </a:p>
          <a:p>
            <a:pPr marL="720000" indent="-285750">
              <a:lnSpc>
                <a:spcPct val="120000"/>
              </a:lnSpc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 관련 뉴스</a:t>
            </a:r>
          </a:p>
          <a:p>
            <a:pPr marL="720000" indent="-285750">
              <a:lnSpc>
                <a:spcPct val="120000"/>
              </a:lnSpc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  <a:sym typeface="Montserrat"/>
              </a:rPr>
              <a:t>수소 관련 주식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 smtClean="0"/>
              <a:t>프로젝트 </a:t>
            </a:r>
            <a:r>
              <a:rPr lang="ko-KR" altLang="en-US" dirty="0"/>
              <a:t>프로세스</a:t>
            </a:r>
            <a:br>
              <a:rPr lang="ko-KR" altLang="en-US" dirty="0"/>
            </a:br>
            <a:endParaRPr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319864" y="3444949"/>
            <a:ext cx="1440000" cy="720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주제선정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2068634" y="3480949"/>
            <a:ext cx="1440000" cy="684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서비스 정의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5550673" y="3372949"/>
            <a:ext cx="1440000" cy="792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 smtClean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EDA</a:t>
            </a:r>
            <a:endParaRPr kumimoji="0" lang="ko-KR" altLang="en-US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068634" y="2159109"/>
            <a:ext cx="1440000" cy="1296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선행연구 기반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데이터 선정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및 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데이터 정의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3806148" y="3369392"/>
            <a:ext cx="1440000" cy="792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데이터 수집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5550673" y="1222057"/>
            <a:ext cx="1440000" cy="792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결과값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305238" y="96949"/>
            <a:ext cx="1440000" cy="4068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시사점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및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제언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3806148" y="2292137"/>
            <a:ext cx="1440000" cy="792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데이터 전처리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3806148" y="1239189"/>
            <a:ext cx="1440000" cy="792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데이터 저장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5550673" y="2297230"/>
            <a:ext cx="1440000" cy="792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lvl="0" algn="ctr">
              <a:buClrTx/>
              <a:defRPr/>
            </a:pPr>
            <a:r>
              <a:rPr lang="en-US" altLang="ko-KR" sz="16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MCLP </a:t>
            </a:r>
            <a:r>
              <a:rPr lang="ko-KR" altLang="en-US" sz="16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</a:t>
            </a:r>
          </a:p>
        </p:txBody>
      </p:sp>
      <p:sp>
        <p:nvSpPr>
          <p:cNvPr id="45" name="직사각형 44"/>
          <p:cNvSpPr/>
          <p:nvPr/>
        </p:nvSpPr>
        <p:spPr>
          <a:xfrm>
            <a:off x="5550673" y="212419"/>
            <a:ext cx="1440000" cy="792000"/>
          </a:xfrm>
          <a:prstGeom prst="rect">
            <a:avLst/>
          </a:prstGeom>
          <a:solidFill>
            <a:srgbClr val="4472C4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시각화</a:t>
            </a:r>
            <a:endParaRPr kumimoji="0" lang="en-US" altLang="ko-KR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19864" y="4199738"/>
            <a:ext cx="1440000" cy="309302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DE / DS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2068634" y="4199738"/>
            <a:ext cx="1440000" cy="309302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DE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3806148" y="4199738"/>
            <a:ext cx="1440000" cy="309302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DS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3806148" y="4199738"/>
            <a:ext cx="1440000" cy="309302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DE / DS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3806148" y="3053713"/>
            <a:ext cx="1440000" cy="322201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DE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3806148" y="1993255"/>
            <a:ext cx="1440000" cy="306393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DE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5550673" y="4199738"/>
            <a:ext cx="1440000" cy="309302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DS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5550673" y="994058"/>
            <a:ext cx="1440000" cy="238229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DE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7303986" y="4199738"/>
            <a:ext cx="1440000" cy="309302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DE / DS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5550673" y="3092148"/>
            <a:ext cx="1440000" cy="309302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DS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5550673" y="2013414"/>
            <a:ext cx="1440000" cy="309302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DS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2068634" y="4199738"/>
            <a:ext cx="1440000" cy="309302"/>
          </a:xfrm>
          <a:prstGeom prst="rect">
            <a:avLst/>
          </a:prstGeom>
          <a:solidFill>
            <a:srgbClr val="4472C4">
              <a:lumMod val="50000"/>
            </a:srgbClr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DE / DS</a:t>
            </a: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70AC026-B6B7-4AFB-9FEF-C143EE7E75B2}"/>
              </a:ext>
            </a:extLst>
          </p:cNvPr>
          <p:cNvSpPr txBox="1"/>
          <p:nvPr/>
        </p:nvSpPr>
        <p:spPr>
          <a:xfrm>
            <a:off x="3967701" y="4512309"/>
            <a:ext cx="1185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수집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0145CA8-CF68-4C79-891C-8C92ED6B2F3C}"/>
              </a:ext>
            </a:extLst>
          </p:cNvPr>
          <p:cNvSpPr txBox="1"/>
          <p:nvPr/>
        </p:nvSpPr>
        <p:spPr>
          <a:xfrm>
            <a:off x="515255" y="4526763"/>
            <a:ext cx="1049218" cy="307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주제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1A31370-2CBD-4528-80B5-5DC34D100500}"/>
              </a:ext>
            </a:extLst>
          </p:cNvPr>
          <p:cNvSpPr txBox="1"/>
          <p:nvPr/>
        </p:nvSpPr>
        <p:spPr>
          <a:xfrm>
            <a:off x="2434378" y="4534660"/>
            <a:ext cx="650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정의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68BB1BF-224E-400B-B403-E0C8454947A1}"/>
              </a:ext>
            </a:extLst>
          </p:cNvPr>
          <p:cNvSpPr txBox="1"/>
          <p:nvPr/>
        </p:nvSpPr>
        <p:spPr>
          <a:xfrm>
            <a:off x="5678418" y="4511414"/>
            <a:ext cx="11845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분석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833CE28-3F2F-493B-80E0-F255C8166BC2}"/>
              </a:ext>
            </a:extLst>
          </p:cNvPr>
          <p:cNvSpPr txBox="1"/>
          <p:nvPr/>
        </p:nvSpPr>
        <p:spPr>
          <a:xfrm>
            <a:off x="7430091" y="4504458"/>
            <a:ext cx="1187789" cy="314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시사점 도출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]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833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2450817" y="2639280"/>
            <a:ext cx="598003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4400" dirty="0"/>
              <a:t>DS </a:t>
            </a:r>
            <a:r>
              <a:rPr lang="ko-KR" altLang="en-US" sz="4400" dirty="0"/>
              <a:t>진행사항</a:t>
            </a: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15884" y="174950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72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157819" y="156347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ko-KR" altLang="en-US" dirty="0"/>
              <a:t>데이터 선정 및 수집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E07143E-AFDD-45EC-8496-8264CE3ADF27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6666E3-CEE5-4050-A85F-E71589B0596A}"/>
              </a:ext>
            </a:extLst>
          </p:cNvPr>
          <p:cNvSpPr txBox="1"/>
          <p:nvPr/>
        </p:nvSpPr>
        <p:spPr>
          <a:xfrm>
            <a:off x="494836" y="951394"/>
            <a:ext cx="800100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인구수 데이터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서울시 주민등록인구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격자 데이터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377100" lvl="4">
              <a:lnSpc>
                <a:spcPct val="150000"/>
              </a:lnSpc>
              <a:buClr>
                <a:schemeClr val="dk2"/>
              </a:buClr>
              <a:buSzPts val="1800"/>
            </a:pP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lvl="4" indent="-3429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AutoNum type="arabicPeriod" startAt="2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자동차 등록현황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서울시 자동차등록현황 </a:t>
            </a:r>
            <a:r>
              <a:rPr lang="ko-KR" altLang="en-US" sz="11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동별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통계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서울시 행정경계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(</a:t>
            </a:r>
            <a:r>
              <a:rPr lang="ko-KR" altLang="en-US" sz="11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읍면동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)</a:t>
            </a:r>
          </a:p>
          <a:p>
            <a:pPr marL="457200" indent="-342900">
              <a:lnSpc>
                <a:spcPct val="150000"/>
              </a:lnSpc>
              <a:buClr>
                <a:schemeClr val="dk2"/>
              </a:buClr>
              <a:buSzPts val="1800"/>
            </a:pP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indent="-3429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AutoNum type="arabicPeriod" startAt="3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수소차충전소 위치정보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indent="-3429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AutoNum type="arabicPeriod" startAt="3"/>
            </a:pP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indent="-3429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AutoNum type="arabicPeriod" startAt="3"/>
            </a:pPr>
            <a:r>
              <a:rPr lang="ko-KR" altLang="en-US" sz="11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수소차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등록현황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900957" y="951394"/>
            <a:ext cx="4967958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42900">
              <a:lnSpc>
                <a:spcPct val="150000"/>
              </a:lnSpc>
              <a:buClr>
                <a:schemeClr val="dk2"/>
              </a:buClr>
              <a:buSzPts val="1800"/>
              <a:buFont typeface="+mj-lt"/>
              <a:buAutoNum type="arabicPeriod" startAt="5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LPG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관련 데이터</a:t>
            </a: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한국가스안전공사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전국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LPG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충전소 현황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indent="-342900">
              <a:lnSpc>
                <a:spcPct val="150000"/>
              </a:lnSpc>
              <a:buClr>
                <a:schemeClr val="dk2"/>
              </a:buClr>
              <a:buSzPts val="1800"/>
              <a:buFont typeface="+mj-lt"/>
              <a:buAutoNum type="arabicPeriod" startAt="5"/>
            </a:pP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indent="-342900">
              <a:lnSpc>
                <a:spcPct val="150000"/>
              </a:lnSpc>
              <a:buClr>
                <a:schemeClr val="dk2"/>
              </a:buClr>
              <a:buSzPts val="1800"/>
              <a:buFont typeface="+mj-lt"/>
              <a:buAutoNum type="arabicPeriod" startAt="6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서울시 보호구역</a:t>
            </a: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1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종 보호시설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(</a:t>
            </a:r>
            <a:r>
              <a:rPr lang="ko-KR" altLang="en-US" sz="11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학교ㆍ유치원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)</a:t>
            </a:r>
          </a:p>
          <a:p>
            <a:pPr marL="612000" lvl="5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이동 </a:t>
            </a:r>
            <a:r>
              <a:rPr lang="ko-KR" altLang="en-US" sz="11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충전차량은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그 </a:t>
            </a:r>
            <a:r>
              <a:rPr lang="ko-KR" altLang="en-US" sz="1100" dirty="0" err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외면으로부터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1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종 보호시설까지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17m, 2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종 보호시설까지는 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12m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이상의 안전거리를 유지할 것</a:t>
            </a:r>
          </a:p>
          <a:p>
            <a:pPr marL="457200" lvl="2" indent="-342900">
              <a:lnSpc>
                <a:spcPct val="150000"/>
              </a:lnSpc>
              <a:buClr>
                <a:schemeClr val="dk2"/>
              </a:buClr>
              <a:buSzPts val="1800"/>
            </a:pP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lvl="2" indent="-342900">
              <a:lnSpc>
                <a:spcPct val="150000"/>
              </a:lnSpc>
              <a:buClr>
                <a:schemeClr val="dk2"/>
              </a:buClr>
              <a:buSzPts val="1800"/>
              <a:buFont typeface="+mj-lt"/>
              <a:buAutoNum type="arabicPeriod" startAt="7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토지임야정보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612000" lvl="1" indent="-180000">
              <a:lnSpc>
                <a:spcPct val="150000"/>
              </a:lnSpc>
              <a:buClr>
                <a:schemeClr val="dk2"/>
              </a:buClr>
              <a:buSzPts val="1800"/>
              <a:buFont typeface="Arial"/>
              <a:buChar char="‐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서울시 토지임야정보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612000" lvl="5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사유지를 포함한 임야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염전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도로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철도 용지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제방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하천</a:t>
            </a: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국유지 제외</a:t>
            </a: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114300" lvl="2">
              <a:lnSpc>
                <a:spcPct val="150000"/>
              </a:lnSpc>
              <a:buClr>
                <a:schemeClr val="dk2"/>
              </a:buClr>
              <a:buSzPts val="1800"/>
            </a:pP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lvl="2" indent="-342900">
              <a:lnSpc>
                <a:spcPct val="150000"/>
              </a:lnSpc>
              <a:buClr>
                <a:schemeClr val="dk2"/>
              </a:buClr>
              <a:buSzPts val="1800"/>
              <a:buFont typeface="+mj-lt"/>
              <a:buAutoNum type="arabicPeriod" startAt="6"/>
            </a:pPr>
            <a:endParaRPr lang="en-US" altLang="ko-KR" sz="110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ontserrat"/>
            </a:endParaRPr>
          </a:p>
          <a:p>
            <a:pPr marL="457200" lvl="2" indent="-342900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en-US" altLang="ko-KR" sz="1100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ontserrat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86485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1585</TotalTime>
  <Words>894</Words>
  <Application>Microsoft Office PowerPoint</Application>
  <PresentationFormat>화면 슬라이드 쇼(16:9)</PresentationFormat>
  <Paragraphs>297</Paragraphs>
  <Slides>21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21</vt:i4>
      </vt:variant>
    </vt:vector>
  </HeadingPairs>
  <TitlesOfParts>
    <vt:vector size="33" baseType="lpstr">
      <vt:lpstr>맑은 고딕</vt:lpstr>
      <vt:lpstr>Cambria Math</vt:lpstr>
      <vt:lpstr>Arial</vt:lpstr>
      <vt:lpstr>Montserrat</vt:lpstr>
      <vt:lpstr>Fira Sans Extra Condensed Medium</vt:lpstr>
      <vt:lpstr>나눔스퀘어_ac</vt:lpstr>
      <vt:lpstr>나눔스퀘어 ExtraBold</vt:lpstr>
      <vt:lpstr>맑은 고딕</vt:lpstr>
      <vt:lpstr>Wingdings</vt:lpstr>
      <vt:lpstr>나눔스퀘어 Bold</vt:lpstr>
      <vt:lpstr>Management Consulting Toolkit by Slidesgo</vt:lpstr>
      <vt:lpstr>디자인 사용자 지정</vt:lpstr>
      <vt:lpstr>수소충전소  최적 입지 선정</vt:lpstr>
      <vt:lpstr>목 차</vt:lpstr>
      <vt:lpstr>주제 선정배경 및 서비스</vt:lpstr>
      <vt:lpstr>주제 선정배경</vt:lpstr>
      <vt:lpstr>주제 선정배경</vt:lpstr>
      <vt:lpstr>서비스 정의</vt:lpstr>
      <vt:lpstr>프로젝트 프로세스 </vt:lpstr>
      <vt:lpstr>DS 진행사항</vt:lpstr>
      <vt:lpstr>데이터 선정 및 수집</vt:lpstr>
      <vt:lpstr>융·복합 충전소</vt:lpstr>
      <vt:lpstr>최적화 문제 정의</vt:lpstr>
      <vt:lpstr>입지선정지수 개발</vt:lpstr>
      <vt:lpstr>입지선정지수 개발</vt:lpstr>
      <vt:lpstr>최적화 문제 정의</vt:lpstr>
      <vt:lpstr>수소 충전소 최적입지선정</vt:lpstr>
      <vt:lpstr>DE 진행사항</vt:lpstr>
      <vt:lpstr>데이터 수집</vt:lpstr>
      <vt:lpstr>데이터 수집</vt:lpstr>
      <vt:lpstr>데이터 수집</vt:lpstr>
      <vt:lpstr>데이터 수집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Management  Consulting Toolkit</dc:title>
  <dc:creator>admin</dc:creator>
  <cp:lastModifiedBy>admin</cp:lastModifiedBy>
  <cp:revision>149</cp:revision>
  <dcterms:modified xsi:type="dcterms:W3CDTF">2021-09-17T05:28:27Z</dcterms:modified>
</cp:coreProperties>
</file>